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53"/>
  </p:notesMasterIdLst>
  <p:sldIdLst>
    <p:sldId id="437" r:id="rId2"/>
    <p:sldId id="510" r:id="rId3"/>
    <p:sldId id="444" r:id="rId4"/>
    <p:sldId id="445" r:id="rId5"/>
    <p:sldId id="446" r:id="rId6"/>
    <p:sldId id="447" r:id="rId7"/>
    <p:sldId id="448" r:id="rId8"/>
    <p:sldId id="449" r:id="rId9"/>
    <p:sldId id="450" r:id="rId10"/>
    <p:sldId id="451" r:id="rId11"/>
    <p:sldId id="452" r:id="rId12"/>
    <p:sldId id="453" r:id="rId13"/>
    <p:sldId id="454" r:id="rId14"/>
    <p:sldId id="455" r:id="rId15"/>
    <p:sldId id="456" r:id="rId16"/>
    <p:sldId id="457" r:id="rId17"/>
    <p:sldId id="458" r:id="rId18"/>
    <p:sldId id="459" r:id="rId19"/>
    <p:sldId id="460" r:id="rId20"/>
    <p:sldId id="461" r:id="rId21"/>
    <p:sldId id="462" r:id="rId22"/>
    <p:sldId id="463" r:id="rId23"/>
    <p:sldId id="464" r:id="rId24"/>
    <p:sldId id="402" r:id="rId25"/>
    <p:sldId id="465" r:id="rId26"/>
    <p:sldId id="481" r:id="rId27"/>
    <p:sldId id="482" r:id="rId28"/>
    <p:sldId id="483" r:id="rId29"/>
    <p:sldId id="484" r:id="rId30"/>
    <p:sldId id="485" r:id="rId31"/>
    <p:sldId id="486" r:id="rId32"/>
    <p:sldId id="493" r:id="rId33"/>
    <p:sldId id="487" r:id="rId34"/>
    <p:sldId id="488" r:id="rId35"/>
    <p:sldId id="489" r:id="rId36"/>
    <p:sldId id="494" r:id="rId37"/>
    <p:sldId id="495" r:id="rId38"/>
    <p:sldId id="496" r:id="rId39"/>
    <p:sldId id="497" r:id="rId40"/>
    <p:sldId id="498" r:id="rId41"/>
    <p:sldId id="499" r:id="rId42"/>
    <p:sldId id="500" r:id="rId43"/>
    <p:sldId id="501" r:id="rId44"/>
    <p:sldId id="502" r:id="rId45"/>
    <p:sldId id="503" r:id="rId46"/>
    <p:sldId id="504" r:id="rId47"/>
    <p:sldId id="505" r:id="rId48"/>
    <p:sldId id="506" r:id="rId49"/>
    <p:sldId id="507" r:id="rId50"/>
    <p:sldId id="508" r:id="rId51"/>
    <p:sldId id="509" r:id="rId5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ga" initials="a" lastIdx="6" clrIdx="0">
    <p:extLst>
      <p:ext uri="{19B8F6BF-5375-455C-9EA6-DF929625EA0E}">
        <p15:presenceInfo xmlns:p15="http://schemas.microsoft.com/office/powerpoint/2012/main" userId="amig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DF62"/>
    <a:srgbClr val="242424"/>
    <a:srgbClr val="728574"/>
    <a:srgbClr val="F2F2F2"/>
    <a:srgbClr val="EA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70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15819" units="1/cm"/>
          <inkml:channelProperty channel="Y" name="resolution" value="36.1204" units="1/cm"/>
          <inkml:channelProperty channel="T" name="resolution" value="1" units="1/dev"/>
        </inkml:channelProperties>
      </inkml:inkSource>
      <inkml:timestamp xml:id="ts0" timeString="2020-08-24T00:48:26.55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16175 10918 0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C9EC8-2009-4890-843E-AC122F09E04A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DD2F9-49A2-419E-BD07-AF9D3DB1C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0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장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lnSpc>
                <a:spcPct val="120000"/>
              </a:lnSpc>
              <a:spcAft>
                <a:spcPts val="0"/>
              </a:spcAft>
              <a:defRPr sz="36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ctr" anchorCtr="0"/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</a:t>
            </a:r>
            <a:r>
              <a:rPr lang="ko-KR" altLang="en-US" dirty="0"/>
              <a:t>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28270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장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lnSpc>
                <a:spcPct val="120000"/>
              </a:lnSpc>
              <a:spcAft>
                <a:spcPts val="0"/>
              </a:spcAft>
              <a:defRPr sz="3600" b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ctr" anchorCtr="0"/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</a:t>
            </a:r>
            <a:r>
              <a:rPr lang="ko-KR" altLang="en-US" dirty="0"/>
              <a:t>부제목 스타일 편집</a:t>
            </a: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22234" y="6551273"/>
            <a:ext cx="4270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771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812103"/>
            <a:ext cx="2339752" cy="0"/>
          </a:xfrm>
          <a:prstGeom prst="lin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812103"/>
            <a:ext cx="2339752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812103"/>
            <a:ext cx="2339752" cy="0"/>
          </a:xfrm>
          <a:prstGeom prst="line">
            <a:avLst/>
          </a:prstGeom>
          <a:ln w="381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812103"/>
            <a:ext cx="2339752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291191" y="862556"/>
            <a:ext cx="8412542" cy="5514674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l"/>
              <a:defRPr sz="14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4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8358188" y="6550025"/>
            <a:ext cx="70564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fld id="{49AC353A-281A-4504-9FE1-662E9EF17D8A}" type="slidenum"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pPr eaLnBrk="1" hangingPunct="1"/>
              <a:t>‹#›</a:t>
            </a:fld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/50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" name="직선 연결선 14"/>
          <p:cNvCxnSpPr/>
          <p:nvPr userDrawn="1"/>
        </p:nvCxnSpPr>
        <p:spPr>
          <a:xfrm>
            <a:off x="222234" y="6551273"/>
            <a:ext cx="4270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719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3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6" name="Text Box 4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>
                <a:solidFill>
                  <a:schemeClr val="bg1">
                    <a:lumMod val="50000"/>
                  </a:schemeClr>
                </a:solidFill>
                <a:latin typeface="HY견명조" pitchFamily="18" charset="-127"/>
                <a:ea typeface="HY견명조" pitchFamily="18" charset="-127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030762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CE2CCD7-46DA-43B8-9485-F80AE0B71404}" type="datetimeFigureOut">
              <a:rPr lang="ko-KR" altLang="en-US"/>
              <a:pPr>
                <a:defRPr/>
              </a:pPr>
              <a:t>2022-03-07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FDCCC83-B7EF-4631-BB3A-67DA1AB7935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104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81" r:id="rId2"/>
    <p:sldLayoutId id="2147483679" r:id="rId3"/>
    <p:sldLayoutId id="2147483680" r:id="rId4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eclipse.org/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jetbrains.com/idea/download/#section=windows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10" Type="http://schemas.openxmlformats.org/officeDocument/2006/relationships/image" Target="../media/image2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altLang="ko-KR" b="1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ko-KR" altLang="en-US" b="1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자바 </a:t>
            </a:r>
            <a:r>
              <a:rPr lang="ko-KR" altLang="en-US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시작하기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7338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자바 프로그램 종류</a:t>
            </a:r>
            <a:endParaRPr lang="en-US" altLang="ko-KR" dirty="0"/>
          </a:p>
          <a:p>
            <a:pPr lvl="1"/>
            <a:r>
              <a:rPr lang="ko-KR" altLang="en-US" dirty="0"/>
              <a:t>자바 </a:t>
            </a:r>
            <a:r>
              <a:rPr lang="ko-KR" altLang="en-US" dirty="0" err="1"/>
              <a:t>서브릿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JSP</a:t>
            </a:r>
          </a:p>
          <a:p>
            <a:pPr lvl="1"/>
            <a:r>
              <a:rPr lang="ko-KR" altLang="en-US" dirty="0"/>
              <a:t>자바 </a:t>
            </a:r>
            <a:r>
              <a:rPr lang="ko-KR" altLang="en-US" dirty="0" err="1"/>
              <a:t>빈즈</a:t>
            </a:r>
            <a:endParaRPr lang="en-US" altLang="ko-KR" dirty="0"/>
          </a:p>
          <a:p>
            <a:pPr lvl="1"/>
            <a:r>
              <a:rPr lang="en-US" altLang="ko-KR" dirty="0"/>
              <a:t>…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65" y="1645271"/>
            <a:ext cx="7026058" cy="179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13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자바 가상 머신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필요성</a:t>
            </a:r>
            <a:endParaRPr lang="en-US" altLang="ko-KR" dirty="0"/>
          </a:p>
          <a:p>
            <a:pPr lvl="1"/>
            <a:r>
              <a:rPr lang="ko-KR" altLang="en-US" dirty="0"/>
              <a:t>다른 프로그래밍 언어는 플랫폼 종속</a:t>
            </a:r>
            <a:endParaRPr lang="en-US" altLang="ko-KR" dirty="0"/>
          </a:p>
          <a:p>
            <a:pPr lvl="2"/>
            <a:r>
              <a:rPr lang="ko-KR" altLang="en-US" dirty="0"/>
              <a:t>하드웨어 아키텍처</a:t>
            </a:r>
            <a:r>
              <a:rPr lang="en-US" altLang="ko-KR" dirty="0"/>
              <a:t>(CPU)</a:t>
            </a:r>
            <a:r>
              <a:rPr lang="ko-KR" altLang="en-US" dirty="0"/>
              <a:t>에 따라 사용하는 기계어 종류가 다르다</a:t>
            </a:r>
            <a:r>
              <a:rPr lang="en-US" altLang="ko-KR" dirty="0"/>
              <a:t>.</a:t>
            </a:r>
            <a:endParaRPr lang="ko-KR" altLang="en-US" dirty="0"/>
          </a:p>
          <a:p>
            <a:pPr lvl="2"/>
            <a:r>
              <a:rPr lang="ko-KR" altLang="en-US" dirty="0"/>
              <a:t>운영체제마다 사용하는 응용 프로그래밍 인터페이스</a:t>
            </a:r>
            <a:r>
              <a:rPr lang="en-US" altLang="ko-KR" dirty="0"/>
              <a:t>(API, Application Programming Interface)</a:t>
            </a:r>
            <a:r>
              <a:rPr lang="ko-KR" altLang="en-US" dirty="0"/>
              <a:t>와 실행 파일 형식이 다르다</a:t>
            </a:r>
            <a:r>
              <a:rPr lang="en-US" altLang="ko-KR" dirty="0"/>
              <a:t>.</a:t>
            </a:r>
            <a:endParaRPr lang="ko-KR" altLang="en-US" dirty="0"/>
          </a:p>
          <a:p>
            <a:pPr lvl="2"/>
            <a:r>
              <a:rPr lang="ko-KR" altLang="en-US" dirty="0"/>
              <a:t>프로그램을 실행하려면 운영체제가 제어하는 메모리를 사용해야 하는데</a:t>
            </a:r>
            <a:r>
              <a:rPr lang="en-US" altLang="ko-KR" dirty="0"/>
              <a:t>, </a:t>
            </a:r>
            <a:r>
              <a:rPr lang="ko-KR" altLang="en-US" dirty="0"/>
              <a:t>운영체제마다 메모리를 관리하는 방식이 다르다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자바는 자바 가상 머신</a:t>
            </a:r>
            <a:r>
              <a:rPr lang="en-US" altLang="ko-KR" dirty="0"/>
              <a:t>(JVM)</a:t>
            </a:r>
            <a:r>
              <a:rPr lang="ko-KR" altLang="en-US" dirty="0"/>
              <a:t>을 사용하기 때문에 플랫폼 독립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0564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가상 머신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자바 가상 </a:t>
            </a:r>
            <a:r>
              <a:rPr lang="ko-KR" altLang="en-US" dirty="0" err="1"/>
              <a:t>머신은</a:t>
            </a:r>
            <a:r>
              <a:rPr lang="ko-KR" altLang="en-US" dirty="0"/>
              <a:t> 통역관 역할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34" y="1333152"/>
            <a:ext cx="761047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8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가상 머신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영어에 해당하는 바이트 코드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59" y="1479382"/>
            <a:ext cx="759142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83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가상 머신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통역관에 대응하는 </a:t>
            </a:r>
            <a:r>
              <a:rPr lang="en-US" altLang="ko-KR" dirty="0"/>
              <a:t>JVM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99658"/>
            <a:ext cx="764857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767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JDK </a:t>
            </a:r>
            <a:r>
              <a:rPr lang="ko-KR" altLang="en-US" dirty="0">
                <a:solidFill>
                  <a:srgbClr val="FF0000"/>
                </a:solidFill>
              </a:rPr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대표적인 자바 에디션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03857"/>
            <a:ext cx="764857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734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JDK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JDK</a:t>
            </a:r>
            <a:r>
              <a:rPr lang="ko-KR" altLang="en-US" dirty="0"/>
              <a:t>와 </a:t>
            </a:r>
            <a:r>
              <a:rPr lang="en-US" altLang="ko-KR" dirty="0"/>
              <a:t>JRE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09" y="1394645"/>
            <a:ext cx="3595268" cy="287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59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JDK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오라클 다운로드 사이트에 접속하기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36073"/>
            <a:ext cx="7817252" cy="330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26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JDK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JDK </a:t>
            </a:r>
            <a:r>
              <a:rPr lang="ko-KR" altLang="en-US" dirty="0"/>
              <a:t>선택과 라이선스 동의 및 다운로드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31" y="1315734"/>
            <a:ext cx="7849003" cy="491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00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JDK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설치 하기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32" y="1216647"/>
            <a:ext cx="8122693" cy="332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57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4"/>
          <p:cNvSpPr txBox="1">
            <a:spLocks/>
          </p:cNvSpPr>
          <p:nvPr/>
        </p:nvSpPr>
        <p:spPr>
          <a:xfrm>
            <a:off x="881590" y="998730"/>
            <a:ext cx="7245805" cy="504056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600" dirty="0" smtClean="0"/>
              <a:t>2022</a:t>
            </a:r>
            <a:r>
              <a:rPr lang="ko-KR" altLang="en-US" sz="2600" dirty="0" smtClean="0"/>
              <a:t>년 </a:t>
            </a:r>
            <a:r>
              <a:rPr lang="en-US" altLang="ko-KR" sz="2600" dirty="0"/>
              <a:t>1</a:t>
            </a:r>
            <a:r>
              <a:rPr lang="ko-KR" altLang="en-US" sz="2600" dirty="0" smtClean="0"/>
              <a:t>학기 과목 </a:t>
            </a:r>
            <a:r>
              <a:rPr lang="en-US" altLang="ko-KR" sz="2600" dirty="0" smtClean="0"/>
              <a:t>: JAVA</a:t>
            </a:r>
          </a:p>
          <a:p>
            <a:endParaRPr lang="en-US" altLang="ko-KR" sz="2600" dirty="0" smtClean="0"/>
          </a:p>
          <a:p>
            <a:r>
              <a:rPr lang="ko-KR" altLang="en-US" sz="2600" dirty="0" smtClean="0"/>
              <a:t>담당 교수 </a:t>
            </a:r>
            <a:r>
              <a:rPr lang="en-US" altLang="ko-KR" sz="2600" dirty="0" smtClean="0"/>
              <a:t>: </a:t>
            </a:r>
            <a:r>
              <a:rPr lang="ko-KR" altLang="en-US" sz="2600" dirty="0" smtClean="0"/>
              <a:t>김 동 현</a:t>
            </a:r>
            <a:endParaRPr lang="en-US" altLang="ko-KR" sz="2600" dirty="0" smtClean="0"/>
          </a:p>
          <a:p>
            <a:endParaRPr lang="en-US" altLang="ko-KR" sz="2600" dirty="0" smtClean="0"/>
          </a:p>
          <a:p>
            <a:r>
              <a:rPr lang="en-US" altLang="ko-KR" sz="2600" dirty="0" smtClean="0"/>
              <a:t>H.P. : 010-8630-8819</a:t>
            </a:r>
          </a:p>
          <a:p>
            <a:endParaRPr lang="en-US" altLang="ko-KR" sz="2600" dirty="0" smtClean="0"/>
          </a:p>
          <a:p>
            <a:r>
              <a:rPr lang="en-US" altLang="ko-KR" sz="2600" dirty="0" smtClean="0"/>
              <a:t>E-Mail : dhkim977@naver.com</a:t>
            </a:r>
            <a:endParaRPr lang="ko-KR" altLang="en-US" sz="2600" dirty="0"/>
          </a:p>
        </p:txBody>
      </p:sp>
    </p:spTree>
    <p:extLst>
      <p:ext uri="{BB962C8B-B14F-4D97-AF65-F5344CB8AC3E}">
        <p14:creationId xmlns:p14="http://schemas.microsoft.com/office/powerpoint/2010/main" val="289333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자바 환경 변수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JDK</a:t>
            </a:r>
            <a:r>
              <a:rPr lang="ko-KR" altLang="en-US" dirty="0"/>
              <a:t>가 설치된 폴더</a:t>
            </a:r>
            <a:endParaRPr lang="en-US" altLang="ko-KR" dirty="0"/>
          </a:p>
          <a:p>
            <a:pPr lvl="1"/>
            <a:r>
              <a:rPr lang="en-US" altLang="ko-KR" dirty="0"/>
              <a:t>C:\Program Files\Java\</a:t>
            </a:r>
            <a:r>
              <a:rPr lang="en-US" altLang="ko-KR" dirty="0" err="1"/>
              <a:t>jdk</a:t>
            </a:r>
            <a:r>
              <a:rPr lang="ko-KR" altLang="en-US" dirty="0"/>
              <a:t>버전번호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어떤 폴더에서도 자바를 사용하려면 </a:t>
            </a:r>
            <a:r>
              <a:rPr lang="en-US" altLang="ko-KR" dirty="0"/>
              <a:t>JDK</a:t>
            </a:r>
            <a:r>
              <a:rPr lang="ko-KR" altLang="en-US" dirty="0"/>
              <a:t>가 설치된 폴더를 환경 변수로 등록해야 함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6933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환경 변수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환경 변수</a:t>
            </a:r>
            <a:r>
              <a:rPr lang="en-US" altLang="ko-KR" dirty="0"/>
              <a:t>] </a:t>
            </a:r>
            <a:r>
              <a:rPr lang="ko-KR" altLang="en-US" dirty="0"/>
              <a:t>대화상자 열기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86" y="1328800"/>
            <a:ext cx="7829952" cy="442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771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환경 변수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자바 환경 변수 설정하기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12" y="1285737"/>
            <a:ext cx="7170721" cy="503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11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환경 변수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자바에 설정한 환경 변수 확인하기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05" y="1335585"/>
            <a:ext cx="4870700" cy="120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95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통합 개발 환경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필요성</a:t>
            </a:r>
            <a:endParaRPr lang="en-US" altLang="ko-KR" dirty="0"/>
          </a:p>
          <a:p>
            <a:pPr lvl="1"/>
            <a:r>
              <a:rPr lang="ko-KR" altLang="en-US" dirty="0"/>
              <a:t>매우 간단한 자바 프로그램은 메모장에서 </a:t>
            </a:r>
            <a:r>
              <a:rPr lang="en-US" altLang="ko-KR" dirty="0"/>
              <a:t>.java </a:t>
            </a:r>
            <a:r>
              <a:rPr lang="ko-KR" altLang="en-US" dirty="0"/>
              <a:t>파일로 작성한 후 컴파일 가능</a:t>
            </a:r>
            <a:endParaRPr lang="en-US" altLang="ko-KR" dirty="0"/>
          </a:p>
          <a:p>
            <a:pPr lvl="1"/>
            <a:r>
              <a:rPr lang="ko-KR" altLang="en-US" dirty="0"/>
              <a:t>하지만 여러 개의 파일로 된 프로젝트라면 메모장만으로는 어렵다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메모장 대신에 통합 개발 환경</a:t>
            </a:r>
            <a:r>
              <a:rPr lang="en-US" altLang="ko-KR" dirty="0"/>
              <a:t>(IDE, Integrated Development Environment)</a:t>
            </a:r>
            <a:r>
              <a:rPr lang="ko-KR" altLang="en-US" dirty="0"/>
              <a:t>을 이용하면 효율적으로 관리 가능</a:t>
            </a:r>
            <a:endParaRPr lang="en-US" altLang="ko-KR" dirty="0"/>
          </a:p>
          <a:p>
            <a:pPr lvl="1"/>
            <a:r>
              <a:rPr lang="ko-KR" altLang="en-US" dirty="0"/>
              <a:t>대표적인 자바 통합 개발 환경은 이클립스</a:t>
            </a:r>
            <a:r>
              <a:rPr lang="en-US" altLang="ko-KR" dirty="0"/>
              <a:t>, </a:t>
            </a:r>
            <a:r>
              <a:rPr lang="ko-KR" altLang="en-US" dirty="0" err="1"/>
              <a:t>넷빈즈</a:t>
            </a:r>
            <a:r>
              <a:rPr lang="en-US" altLang="ko-KR" dirty="0"/>
              <a:t>(NetBeans),</a:t>
            </a:r>
            <a:r>
              <a:rPr lang="ko-KR" altLang="en-US" dirty="0"/>
              <a:t> 인텔리</a:t>
            </a:r>
            <a:r>
              <a:rPr lang="en-US" altLang="ko-KR" dirty="0"/>
              <a:t>J </a:t>
            </a:r>
            <a:r>
              <a:rPr lang="ko-KR" altLang="en-US" dirty="0"/>
              <a:t>아이디어</a:t>
            </a:r>
            <a:r>
              <a:rPr lang="en-US" altLang="ko-KR" dirty="0"/>
              <a:t>(IntelliJ IDEA) </a:t>
            </a:r>
            <a:r>
              <a:rPr lang="ko-KR" altLang="en-US" dirty="0"/>
              <a:t>등</a:t>
            </a:r>
            <a:endParaRPr lang="en-US" altLang="ko-KR" dirty="0"/>
          </a:p>
          <a:p>
            <a:pPr lvl="1"/>
            <a:r>
              <a:rPr lang="ko-KR" altLang="en-US" dirty="0"/>
              <a:t>여기서는 인텔리</a:t>
            </a:r>
            <a:r>
              <a:rPr lang="en-US" altLang="ko-KR" dirty="0"/>
              <a:t>J </a:t>
            </a:r>
            <a:r>
              <a:rPr lang="ko-KR" altLang="en-US" dirty="0"/>
              <a:t>아이디어를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인텔리</a:t>
            </a:r>
            <a:r>
              <a:rPr lang="en-US" altLang="ko-KR" dirty="0"/>
              <a:t>J </a:t>
            </a:r>
            <a:r>
              <a:rPr lang="ko-KR" altLang="en-US" dirty="0"/>
              <a:t>아이디어는 저장 버튼이 없고 편집한 코드는 자동으로 저장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5185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통합 개발 환경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이클립스 설치</a:t>
            </a:r>
            <a:endParaRPr lang="en-US" altLang="ko-KR" dirty="0"/>
          </a:p>
          <a:p>
            <a:pPr lvl="1"/>
            <a:r>
              <a:rPr lang="ko-KR" altLang="en-US" dirty="0"/>
              <a:t>사이트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https://www.eclipse.org</a:t>
            </a:r>
            <a:r>
              <a:rPr lang="en-US" altLang="ko-KR" dirty="0"/>
              <a:t>)</a:t>
            </a:r>
            <a:r>
              <a:rPr lang="ko-KR" altLang="en-US" dirty="0"/>
              <a:t>에 접속하여 설치 파일 다운로드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21" y="1713541"/>
            <a:ext cx="5953956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04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통합 개발 환경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이클립스 설치</a:t>
            </a:r>
            <a:endParaRPr lang="en-US" altLang="ko-KR" dirty="0"/>
          </a:p>
          <a:p>
            <a:pPr lvl="1"/>
            <a:r>
              <a:rPr lang="ko-KR" altLang="en-US" dirty="0"/>
              <a:t>다운로드한 파일의 실행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56" y="1587441"/>
            <a:ext cx="6386953" cy="459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79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통합 개발 환경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이클립스 설치</a:t>
            </a:r>
            <a:endParaRPr lang="en-US" altLang="ko-KR" dirty="0"/>
          </a:p>
          <a:p>
            <a:pPr lvl="1"/>
            <a:r>
              <a:rPr lang="ko-KR" altLang="en-US" dirty="0"/>
              <a:t>이클립스 작업공간 설정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63" y="1652406"/>
            <a:ext cx="5973009" cy="3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53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통합 개발 환경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이클립스 설치</a:t>
            </a:r>
            <a:endParaRPr lang="en-US" altLang="ko-KR" dirty="0"/>
          </a:p>
          <a:p>
            <a:pPr lvl="1"/>
            <a:r>
              <a:rPr lang="ko-KR" altLang="en-US" dirty="0"/>
              <a:t>필요한 라이브러리 클래스의 자동 </a:t>
            </a:r>
            <a:r>
              <a:rPr lang="ko-KR" altLang="en-US" dirty="0" err="1"/>
              <a:t>임포트</a:t>
            </a:r>
            <a:r>
              <a:rPr lang="ko-KR" altLang="en-US" dirty="0"/>
              <a:t> 및 작성한 소스 코드를 자동 </a:t>
            </a:r>
            <a:r>
              <a:rPr lang="ko-KR" altLang="en-US" dirty="0" err="1"/>
              <a:t>포맷팅</a:t>
            </a:r>
            <a:endParaRPr lang="en-US" altLang="ko-KR" dirty="0"/>
          </a:p>
          <a:p>
            <a:pPr lvl="1"/>
            <a:r>
              <a:rPr lang="en-US" altLang="ko-KR" dirty="0"/>
              <a:t>[Window]-[Preferences]</a:t>
            </a:r>
            <a:r>
              <a:rPr lang="ko-KR" altLang="en-US" dirty="0"/>
              <a:t>를 클릭</a:t>
            </a:r>
            <a:br>
              <a:rPr lang="ko-KR" altLang="en-US" dirty="0"/>
            </a:b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03" y="2024079"/>
            <a:ext cx="6944694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268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92" y="862556"/>
            <a:ext cx="6328184" cy="539067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통합 개발 환경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이클립스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err="1"/>
              <a:t>퍼스펙티브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3361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프로그래밍 언어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컴퓨터와 인간 사이를 연결할 수 있는 매개체이며 컴퓨터에 작업을 시키기 위한 도구</a:t>
            </a:r>
            <a:endParaRPr lang="en-US" altLang="ko-KR" dirty="0"/>
          </a:p>
          <a:p>
            <a:r>
              <a:rPr lang="ko-KR" altLang="en-US" dirty="0"/>
              <a:t>기계어인 저급 언어부터 자연어에 가까운 고급 언어까지 다양</a:t>
            </a:r>
          </a:p>
          <a:p>
            <a:r>
              <a:rPr lang="ko-KR" altLang="en-US" dirty="0"/>
              <a:t>보통 프로그래밍 언어라고 하면 고급 언어를 의미하는데 </a:t>
            </a:r>
            <a:r>
              <a:rPr lang="en-US" altLang="ko-KR" dirty="0"/>
              <a:t>C, C++, </a:t>
            </a:r>
            <a:r>
              <a:rPr lang="ko-KR" altLang="en-US" dirty="0"/>
              <a:t>자바</a:t>
            </a:r>
            <a:r>
              <a:rPr lang="en-US" altLang="ko-KR" dirty="0"/>
              <a:t>(Java) </a:t>
            </a:r>
            <a:r>
              <a:rPr lang="ko-KR" altLang="en-US" dirty="0"/>
              <a:t>등</a:t>
            </a:r>
            <a:endParaRPr lang="en-US" altLang="ko-KR" dirty="0"/>
          </a:p>
          <a:p>
            <a:r>
              <a:rPr lang="ko-KR" altLang="en-US" dirty="0"/>
              <a:t>고급 언어로 작성한 소스 코드는</a:t>
            </a:r>
            <a:r>
              <a:rPr lang="en-US" altLang="ko-KR" dirty="0"/>
              <a:t> </a:t>
            </a:r>
            <a:r>
              <a:rPr lang="ko-KR" altLang="en-US" dirty="0"/>
              <a:t>컴파일러</a:t>
            </a:r>
            <a:r>
              <a:rPr lang="en-US" altLang="ko-KR" dirty="0"/>
              <a:t>(Compiler)</a:t>
            </a:r>
            <a:r>
              <a:rPr lang="ko-KR" altLang="en-US" dirty="0"/>
              <a:t>라는 시스템 소프트웨어를 이용해 먼저 기계어로 구성된 실행 코드로 변환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53751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통합 개발 환경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이클립스 코드 박스 활용 및 단축키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275" y="459086"/>
            <a:ext cx="4485158" cy="28708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87" y="2718490"/>
            <a:ext cx="5756146" cy="357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1273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Hello </a:t>
            </a:r>
            <a:r>
              <a:rPr lang="ko-KR" altLang="en-US" dirty="0">
                <a:solidFill>
                  <a:srgbClr val="FF0000"/>
                </a:solidFill>
              </a:rPr>
              <a:t>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0" dirty="0"/>
              <a:t>프로젝트 생성</a:t>
            </a:r>
            <a:r>
              <a:rPr lang="ko-KR" altLang="en-US" dirty="0"/>
              <a:t> </a:t>
            </a:r>
            <a:br>
              <a:rPr lang="ko-KR" altLang="en-US" dirty="0"/>
            </a:b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74" y="1331710"/>
            <a:ext cx="6687483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9758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 </a:t>
            </a:r>
            <a:r>
              <a:rPr lang="ko-KR" altLang="en-US" dirty="0"/>
              <a:t>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0" dirty="0"/>
              <a:t>패키지 생성</a:t>
            </a:r>
            <a:r>
              <a:rPr lang="ko-KR" altLang="en-US" dirty="0"/>
              <a:t> </a:t>
            </a:r>
            <a:br>
              <a:rPr lang="ko-KR" altLang="en-US" dirty="0"/>
            </a:b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30" y="1343084"/>
            <a:ext cx="7802064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7935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 </a:t>
            </a:r>
            <a:r>
              <a:rPr lang="ko-KR" altLang="en-US" dirty="0"/>
              <a:t>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클래스 생성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97737"/>
            <a:ext cx="8101351" cy="444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572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 </a:t>
            </a:r>
            <a:r>
              <a:rPr lang="ko-KR" altLang="en-US" dirty="0"/>
              <a:t>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클래스 저장 및 실행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78113"/>
            <a:ext cx="8069247" cy="339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1284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 </a:t>
            </a:r>
            <a:r>
              <a:rPr lang="ko-KR" altLang="en-US" dirty="0"/>
              <a:t>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클래스 저장 및 실행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37" y="1341169"/>
            <a:ext cx="5639587" cy="40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9241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통합 개발 환경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필요성</a:t>
            </a:r>
            <a:endParaRPr lang="en-US" altLang="ko-KR" dirty="0"/>
          </a:p>
          <a:p>
            <a:pPr lvl="1"/>
            <a:r>
              <a:rPr lang="ko-KR" altLang="en-US" dirty="0"/>
              <a:t>매우 간단한 자바 프로그램은 메모장에서 </a:t>
            </a:r>
            <a:r>
              <a:rPr lang="en-US" altLang="ko-KR" dirty="0"/>
              <a:t>.java </a:t>
            </a:r>
            <a:r>
              <a:rPr lang="ko-KR" altLang="en-US" dirty="0"/>
              <a:t>파일로 작성한 후 컴파일 가능</a:t>
            </a:r>
            <a:endParaRPr lang="en-US" altLang="ko-KR" dirty="0"/>
          </a:p>
          <a:p>
            <a:pPr lvl="1"/>
            <a:r>
              <a:rPr lang="ko-KR" altLang="en-US" dirty="0"/>
              <a:t>하지만 여러 개의 파일로 된 프로젝트라면 메모장만으로는 어렵다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메모장 대신에 통합 개발 환경</a:t>
            </a:r>
            <a:r>
              <a:rPr lang="en-US" altLang="ko-KR" dirty="0"/>
              <a:t>(IDE, Integrated Development Environment)</a:t>
            </a:r>
            <a:r>
              <a:rPr lang="ko-KR" altLang="en-US" dirty="0"/>
              <a:t>을 이용하면 효율적으로 관리 가능</a:t>
            </a:r>
            <a:endParaRPr lang="en-US" altLang="ko-KR" dirty="0"/>
          </a:p>
          <a:p>
            <a:pPr lvl="1"/>
            <a:r>
              <a:rPr lang="ko-KR" altLang="en-US" dirty="0"/>
              <a:t>대표적인 자바 통합 개발 환경은 이클립스</a:t>
            </a:r>
            <a:r>
              <a:rPr lang="en-US" altLang="ko-KR" dirty="0"/>
              <a:t>, </a:t>
            </a:r>
            <a:r>
              <a:rPr lang="ko-KR" altLang="en-US" dirty="0" err="1"/>
              <a:t>넷빈즈</a:t>
            </a:r>
            <a:r>
              <a:rPr lang="en-US" altLang="ko-KR" dirty="0"/>
              <a:t>(NetBeans),</a:t>
            </a:r>
            <a:r>
              <a:rPr lang="ko-KR" altLang="en-US" dirty="0"/>
              <a:t> 인텔리</a:t>
            </a:r>
            <a:r>
              <a:rPr lang="en-US" altLang="ko-KR" dirty="0"/>
              <a:t>J </a:t>
            </a:r>
            <a:r>
              <a:rPr lang="ko-KR" altLang="en-US" dirty="0"/>
              <a:t>아이디어</a:t>
            </a:r>
            <a:r>
              <a:rPr lang="en-US" altLang="ko-KR" dirty="0"/>
              <a:t>(IntelliJ IDEA) </a:t>
            </a:r>
            <a:r>
              <a:rPr lang="ko-KR" altLang="en-US" dirty="0"/>
              <a:t>등</a:t>
            </a:r>
            <a:endParaRPr lang="en-US" altLang="ko-KR" dirty="0"/>
          </a:p>
          <a:p>
            <a:pPr lvl="1"/>
            <a:r>
              <a:rPr lang="ko-KR" altLang="en-US" dirty="0"/>
              <a:t>여기서는 인텔리</a:t>
            </a:r>
            <a:r>
              <a:rPr lang="en-US" altLang="ko-KR" dirty="0"/>
              <a:t>J </a:t>
            </a:r>
            <a:r>
              <a:rPr lang="ko-KR" altLang="en-US" dirty="0"/>
              <a:t>아이디어를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인텔리</a:t>
            </a:r>
            <a:r>
              <a:rPr lang="en-US" altLang="ko-KR" dirty="0"/>
              <a:t>J </a:t>
            </a:r>
            <a:r>
              <a:rPr lang="ko-KR" altLang="en-US" dirty="0"/>
              <a:t>아이디어는 저장 버튼이 없고 편집한 코드는 자동으로 저장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3508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통합 개발 환경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사이트에 접속하여 무료 버전 선택하기</a:t>
            </a:r>
          </a:p>
          <a:p>
            <a:pPr lvl="1"/>
            <a:r>
              <a:rPr lang="en-US" altLang="ko-KR" dirty="0">
                <a:hlinkClick r:id="rId2"/>
              </a:rPr>
              <a:t>https://www.jetbrains.com/idea/download/#section=windows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771294"/>
            <a:ext cx="8279735" cy="2590244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6550645" y="2626470"/>
            <a:ext cx="2268642" cy="1986845"/>
          </a:xfrm>
          <a:prstGeom prst="round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8378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통합 개발 환경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인텔리</a:t>
            </a:r>
            <a:r>
              <a:rPr lang="en-US" altLang="ko-KR" dirty="0"/>
              <a:t>J </a:t>
            </a:r>
            <a:r>
              <a:rPr lang="ko-KR" altLang="en-US" dirty="0"/>
              <a:t>아이디어 설치</a:t>
            </a:r>
          </a:p>
        </p:txBody>
      </p:sp>
      <p:pic>
        <p:nvPicPr>
          <p:cNvPr id="5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56" y="1347782"/>
            <a:ext cx="4743450" cy="3686175"/>
          </a:xfrm>
          <a:prstGeom prst="rect">
            <a:avLst/>
          </a:prstGeom>
        </p:spPr>
      </p:pic>
      <p:pic>
        <p:nvPicPr>
          <p:cNvPr id="6" name="내용 개체 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088" y="2458368"/>
            <a:ext cx="447675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3973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통합 개발 환경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인텔리</a:t>
            </a:r>
            <a:r>
              <a:rPr lang="en-US" altLang="ko-KR" dirty="0"/>
              <a:t>J </a:t>
            </a:r>
            <a:r>
              <a:rPr lang="ko-KR" altLang="en-US" dirty="0"/>
              <a:t>아이디어 설치</a:t>
            </a:r>
          </a:p>
          <a:p>
            <a:endParaRPr lang="ko-KR" altLang="en-US" dirty="0"/>
          </a:p>
        </p:txBody>
      </p:sp>
      <p:pic>
        <p:nvPicPr>
          <p:cNvPr id="5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82" y="1331534"/>
            <a:ext cx="5937913" cy="500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46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 언어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고급 프로그래밍 언어의 실행 과정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75" y="1537173"/>
            <a:ext cx="764857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910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통합 개발 환경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인텔리 </a:t>
            </a:r>
            <a:r>
              <a:rPr lang="en-US" altLang="ko-KR" dirty="0"/>
              <a:t>J </a:t>
            </a:r>
            <a:r>
              <a:rPr lang="ko-KR" altLang="en-US" dirty="0"/>
              <a:t>아이디어 설정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81" y="1352902"/>
            <a:ext cx="2495550" cy="19621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978" y="3554791"/>
            <a:ext cx="641032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657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통합 개발 환경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인텔리 </a:t>
            </a:r>
            <a:r>
              <a:rPr lang="en-US" altLang="ko-KR" dirty="0"/>
              <a:t>J </a:t>
            </a:r>
            <a:r>
              <a:rPr lang="ko-KR" altLang="en-US" dirty="0"/>
              <a:t>아이디어 단축키</a:t>
            </a:r>
            <a:endParaRPr lang="en-US" altLang="ko-KR" dirty="0"/>
          </a:p>
          <a:p>
            <a:pPr lvl="1">
              <a:lnSpc>
                <a:spcPct val="90000"/>
              </a:lnSpc>
            </a:pPr>
            <a:r>
              <a:rPr lang="ko-KR" altLang="en-US" dirty="0"/>
              <a:t>액션</a:t>
            </a:r>
            <a:r>
              <a:rPr lang="en-US" altLang="ko-KR" dirty="0"/>
              <a:t>, </a:t>
            </a:r>
            <a:r>
              <a:rPr lang="ko-KR" altLang="en-US" dirty="0"/>
              <a:t>옵션 찾기 </a:t>
            </a:r>
            <a:r>
              <a:rPr lang="en-US" altLang="ko-KR" dirty="0"/>
              <a:t>: [Ctrl] + [Shift] + [A]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lnSpc>
                <a:spcPct val="90000"/>
              </a:lnSpc>
            </a:pPr>
            <a:r>
              <a:rPr lang="ko-KR" altLang="en-US" dirty="0"/>
              <a:t>찾기</a:t>
            </a:r>
            <a:r>
              <a:rPr lang="en-US" altLang="ko-KR" dirty="0"/>
              <a:t> : [Shift] x 2</a:t>
            </a:r>
          </a:p>
          <a:p>
            <a:pPr lvl="1">
              <a:lnSpc>
                <a:spcPct val="90000"/>
              </a:lnSpc>
            </a:pPr>
            <a:r>
              <a:rPr lang="ko-KR" altLang="en-US" dirty="0"/>
              <a:t>자동 완성 </a:t>
            </a:r>
            <a:r>
              <a:rPr lang="en-US" altLang="ko-KR" dirty="0"/>
              <a:t>: [Ctrl] + [Space]</a:t>
            </a:r>
          </a:p>
          <a:p>
            <a:pPr lvl="1">
              <a:lnSpc>
                <a:spcPct val="90000"/>
              </a:lnSpc>
            </a:pPr>
            <a:r>
              <a:rPr lang="ko-KR" altLang="en-US" dirty="0"/>
              <a:t>템플릿 보기 </a:t>
            </a:r>
            <a:r>
              <a:rPr lang="en-US" altLang="ko-KR" dirty="0"/>
              <a:t>: [Ctrl] + J</a:t>
            </a:r>
          </a:p>
          <a:p>
            <a:pPr lvl="1">
              <a:lnSpc>
                <a:spcPct val="90000"/>
              </a:lnSpc>
            </a:pPr>
            <a:r>
              <a:rPr lang="ko-KR" altLang="en-US" dirty="0"/>
              <a:t>스마트 자동 완성 </a:t>
            </a:r>
            <a:r>
              <a:rPr lang="en-US" altLang="ko-KR" dirty="0"/>
              <a:t>: [Ctrl] + [Shift] + [Space]</a:t>
            </a:r>
          </a:p>
          <a:p>
            <a:pPr lvl="2">
              <a:lnSpc>
                <a:spcPct val="90000"/>
              </a:lnSpc>
            </a:pPr>
            <a:r>
              <a:rPr lang="ko-KR" altLang="en-US" dirty="0"/>
              <a:t>문장 마지막의 세미콜론 까지 완성</a:t>
            </a:r>
            <a:endParaRPr lang="en-US" altLang="ko-KR" dirty="0"/>
          </a:p>
          <a:p>
            <a:pPr lvl="1">
              <a:lnSpc>
                <a:spcPct val="90000"/>
              </a:lnSpc>
            </a:pPr>
            <a:r>
              <a:rPr lang="ko-KR" altLang="en-US" dirty="0" err="1"/>
              <a:t>실행문</a:t>
            </a:r>
            <a:r>
              <a:rPr lang="ko-KR" altLang="en-US" dirty="0"/>
              <a:t> 완성 </a:t>
            </a:r>
            <a:r>
              <a:rPr lang="en-US" altLang="ko-KR" dirty="0"/>
              <a:t>: [Ctrl] + [Shift] + [Enter]</a:t>
            </a:r>
          </a:p>
          <a:p>
            <a:pPr lvl="2">
              <a:lnSpc>
                <a:spcPct val="90000"/>
              </a:lnSpc>
            </a:pPr>
            <a:r>
              <a:rPr lang="en-US" altLang="ko-KR" dirty="0"/>
              <a:t>if, for </a:t>
            </a:r>
            <a:r>
              <a:rPr lang="ko-KR" altLang="en-US" dirty="0"/>
              <a:t>등 </a:t>
            </a:r>
            <a:r>
              <a:rPr lang="ko-KR" altLang="en-US" dirty="0" err="1"/>
              <a:t>실행문</a:t>
            </a:r>
            <a:r>
              <a:rPr lang="ko-KR" altLang="en-US" dirty="0"/>
              <a:t> 구조 완성</a:t>
            </a:r>
            <a:endParaRPr lang="en-US" altLang="ko-KR" dirty="0"/>
          </a:p>
          <a:p>
            <a:pPr lvl="1">
              <a:lnSpc>
                <a:spcPct val="90000"/>
              </a:lnSpc>
            </a:pPr>
            <a:r>
              <a:rPr lang="ko-KR" altLang="en-US" dirty="0" err="1"/>
              <a:t>카렛</a:t>
            </a:r>
            <a:r>
              <a:rPr lang="ko-KR" altLang="en-US" dirty="0"/>
              <a:t> 위치와 무관한 </a:t>
            </a:r>
            <a:r>
              <a:rPr lang="ko-KR" altLang="en-US" dirty="0" err="1"/>
              <a:t>엔터</a:t>
            </a:r>
            <a:r>
              <a:rPr lang="ko-KR" altLang="en-US" dirty="0"/>
              <a:t> </a:t>
            </a:r>
            <a:r>
              <a:rPr lang="en-US" altLang="ko-KR" dirty="0"/>
              <a:t>: [Shift] + [Enter]</a:t>
            </a:r>
          </a:p>
          <a:p>
            <a:pPr lvl="1">
              <a:lnSpc>
                <a:spcPct val="90000"/>
              </a:lnSpc>
            </a:pPr>
            <a:r>
              <a:rPr lang="ko-KR" altLang="en-US" dirty="0"/>
              <a:t>오류 해결을 위한 가이드 제시</a:t>
            </a:r>
            <a:r>
              <a:rPr lang="en-US" altLang="ko-KR" dirty="0"/>
              <a:t> : [Alt] + [Enter]</a:t>
            </a:r>
          </a:p>
          <a:p>
            <a:pPr lvl="1">
              <a:lnSpc>
                <a:spcPct val="90000"/>
              </a:lnSpc>
            </a:pPr>
            <a:r>
              <a:rPr lang="ko-KR" altLang="en-US" dirty="0"/>
              <a:t>프로젝트 빌드</a:t>
            </a:r>
            <a:r>
              <a:rPr lang="en-US" altLang="ko-KR" dirty="0"/>
              <a:t> : [Ctrl] + [F9]</a:t>
            </a:r>
          </a:p>
          <a:p>
            <a:pPr lvl="1">
              <a:lnSpc>
                <a:spcPct val="90000"/>
              </a:lnSpc>
            </a:pPr>
            <a:r>
              <a:rPr lang="ko-KR" altLang="en-US" dirty="0"/>
              <a:t>실행</a:t>
            </a:r>
            <a:r>
              <a:rPr lang="en-US" altLang="ko-KR" dirty="0"/>
              <a:t> : [Shift] + [F10], [Ctrl] + [Shift] + [F10]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29245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통합 개발 환경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인텔리 </a:t>
            </a:r>
            <a:r>
              <a:rPr lang="en-US" altLang="ko-KR" dirty="0"/>
              <a:t>J </a:t>
            </a:r>
            <a:r>
              <a:rPr lang="ko-KR" altLang="en-US" dirty="0"/>
              <a:t>아이디어 단축키</a:t>
            </a:r>
            <a:endParaRPr lang="en-US" altLang="ko-KR" dirty="0"/>
          </a:p>
          <a:p>
            <a:pPr lvl="1">
              <a:lnSpc>
                <a:spcPct val="90000"/>
              </a:lnSpc>
            </a:pPr>
            <a:r>
              <a:rPr lang="ko-KR" altLang="en-US" dirty="0" err="1"/>
              <a:t>임포트</a:t>
            </a:r>
            <a:r>
              <a:rPr lang="ko-KR" altLang="en-US" dirty="0"/>
              <a:t> 추가</a:t>
            </a:r>
            <a:r>
              <a:rPr lang="en-US" altLang="ko-KR" dirty="0"/>
              <a:t> : [Ctrl] + [Alt] + O</a:t>
            </a:r>
          </a:p>
          <a:p>
            <a:pPr lvl="1">
              <a:lnSpc>
                <a:spcPct val="90000"/>
              </a:lnSpc>
            </a:pPr>
            <a:r>
              <a:rPr lang="ko-KR" altLang="en-US" dirty="0"/>
              <a:t>코드 정렬 </a:t>
            </a:r>
            <a:r>
              <a:rPr lang="en-US" altLang="ko-KR" dirty="0"/>
              <a:t>: [Ctrl] + [Alt] + L</a:t>
            </a:r>
          </a:p>
          <a:p>
            <a:pPr lvl="1">
              <a:lnSpc>
                <a:spcPct val="90000"/>
              </a:lnSpc>
            </a:pPr>
            <a:r>
              <a:rPr lang="ko-KR" altLang="en-US" dirty="0"/>
              <a:t>선택된 코드 감싸기</a:t>
            </a:r>
            <a:r>
              <a:rPr lang="en-US" altLang="ko-KR" dirty="0"/>
              <a:t> : [Ctrl] + [Alt] + T</a:t>
            </a:r>
          </a:p>
          <a:p>
            <a:pPr lvl="2">
              <a:lnSpc>
                <a:spcPct val="90000"/>
              </a:lnSpc>
            </a:pPr>
            <a:r>
              <a:rPr lang="en-US" altLang="ko-KR" dirty="0"/>
              <a:t>if...else, try...catch </a:t>
            </a:r>
            <a:r>
              <a:rPr lang="ko-KR" altLang="en-US" dirty="0"/>
              <a:t>등</a:t>
            </a:r>
            <a:endParaRPr lang="en-US" altLang="ko-KR" dirty="0"/>
          </a:p>
          <a:p>
            <a:pPr lvl="1">
              <a:lnSpc>
                <a:spcPct val="90000"/>
              </a:lnSpc>
            </a:pPr>
            <a:r>
              <a:rPr lang="ko-KR" altLang="en-US" dirty="0"/>
              <a:t>이름 변경</a:t>
            </a:r>
            <a:r>
              <a:rPr lang="en-US" altLang="ko-KR" dirty="0"/>
              <a:t> : [Shift] + [F6]</a:t>
            </a:r>
          </a:p>
          <a:p>
            <a:pPr lvl="1"/>
            <a:r>
              <a:rPr lang="ko-KR" altLang="en-US" dirty="0"/>
              <a:t>메서드 인수 정보 보기 </a:t>
            </a:r>
            <a:r>
              <a:rPr lang="en-US" altLang="ko-KR" dirty="0"/>
              <a:t>: [Ctrl] + P</a:t>
            </a:r>
          </a:p>
          <a:p>
            <a:pPr lvl="1">
              <a:lnSpc>
                <a:spcPct val="90000"/>
              </a:lnSpc>
            </a:pPr>
            <a:r>
              <a:rPr lang="ko-KR" altLang="en-US" dirty="0"/>
              <a:t>선택 블록 복제 </a:t>
            </a:r>
            <a:r>
              <a:rPr lang="en-US" altLang="ko-KR" dirty="0"/>
              <a:t>: [Ctrl] + D</a:t>
            </a:r>
          </a:p>
          <a:p>
            <a:pPr lvl="1">
              <a:lnSpc>
                <a:spcPct val="90000"/>
              </a:lnSpc>
            </a:pPr>
            <a:r>
              <a:rPr lang="ko-KR" altLang="en-US" dirty="0" err="1"/>
              <a:t>카렛</a:t>
            </a:r>
            <a:r>
              <a:rPr lang="ko-KR" altLang="en-US" dirty="0"/>
              <a:t> 위치 한 줄 삭제 </a:t>
            </a:r>
            <a:r>
              <a:rPr lang="en-US" altLang="ko-KR" dirty="0"/>
              <a:t>: [Ctrl] + Y</a:t>
            </a:r>
          </a:p>
          <a:p>
            <a:pPr lvl="1">
              <a:lnSpc>
                <a:spcPct val="90000"/>
              </a:lnSpc>
            </a:pPr>
            <a:r>
              <a:rPr lang="ko-KR" altLang="en-US" dirty="0"/>
              <a:t>행 주석 </a:t>
            </a:r>
            <a:r>
              <a:rPr lang="ko-KR" altLang="en-US" dirty="0" err="1"/>
              <a:t>토글</a:t>
            </a:r>
            <a:r>
              <a:rPr lang="ko-KR" altLang="en-US" dirty="0"/>
              <a:t> </a:t>
            </a:r>
            <a:r>
              <a:rPr lang="en-US" altLang="ko-KR" dirty="0"/>
              <a:t>: [Ctrl] + /</a:t>
            </a:r>
          </a:p>
          <a:p>
            <a:pPr lvl="1">
              <a:lnSpc>
                <a:spcPct val="90000"/>
              </a:lnSpc>
            </a:pPr>
            <a:r>
              <a:rPr lang="ko-KR" altLang="en-US" dirty="0"/>
              <a:t>안쪽 </a:t>
            </a:r>
            <a:r>
              <a:rPr lang="ko-KR" altLang="en-US" dirty="0" err="1"/>
              <a:t>실행문에서</a:t>
            </a:r>
            <a:r>
              <a:rPr lang="ko-KR" altLang="en-US" dirty="0"/>
              <a:t> 블록으로 점점 선택 확장 </a:t>
            </a:r>
            <a:r>
              <a:rPr lang="en-US" altLang="ko-KR" dirty="0"/>
              <a:t>: [Ctrl] + W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06250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통합 개발 환경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인텔리 </a:t>
            </a:r>
            <a:r>
              <a:rPr lang="en-US" altLang="ko-KR" dirty="0"/>
              <a:t>J </a:t>
            </a:r>
            <a:r>
              <a:rPr lang="ko-KR" altLang="en-US" dirty="0"/>
              <a:t>아이디어 라이브 템플릿</a:t>
            </a:r>
            <a:endParaRPr lang="en-US" altLang="ko-KR" dirty="0"/>
          </a:p>
          <a:p>
            <a:pPr lvl="1">
              <a:lnSpc>
                <a:spcPct val="90000"/>
              </a:lnSpc>
            </a:pPr>
            <a:r>
              <a:rPr lang="ko-KR" altLang="en-US" dirty="0"/>
              <a:t>자바</a:t>
            </a:r>
            <a:endParaRPr lang="en-US" altLang="ko-KR" dirty="0"/>
          </a:p>
          <a:p>
            <a:pPr lvl="2">
              <a:lnSpc>
                <a:spcPct val="90000"/>
              </a:lnSpc>
            </a:pPr>
            <a:r>
              <a:rPr lang="ko-KR" altLang="en-US" dirty="0"/>
              <a:t>메인 메서드 정의 </a:t>
            </a:r>
            <a:r>
              <a:rPr lang="en-US" altLang="ko-KR" dirty="0"/>
              <a:t>: </a:t>
            </a:r>
            <a:r>
              <a:rPr lang="en-US" altLang="ko-KR" dirty="0" err="1"/>
              <a:t>psvm</a:t>
            </a:r>
            <a:endParaRPr lang="en-US" altLang="ko-KR" dirty="0"/>
          </a:p>
          <a:p>
            <a:pPr lvl="2">
              <a:lnSpc>
                <a:spcPct val="90000"/>
              </a:lnSpc>
            </a:pPr>
            <a:r>
              <a:rPr lang="ko-KR" altLang="en-US" dirty="0" err="1"/>
              <a:t>반복문</a:t>
            </a:r>
            <a:r>
              <a:rPr lang="ko-KR" altLang="en-US" dirty="0"/>
              <a:t> </a:t>
            </a:r>
            <a:r>
              <a:rPr lang="en-US" altLang="ko-KR" dirty="0"/>
              <a:t>... : </a:t>
            </a:r>
            <a:r>
              <a:rPr lang="en-US" altLang="ko-KR" dirty="0" err="1"/>
              <a:t>itar</a:t>
            </a:r>
            <a:r>
              <a:rPr lang="en-US" altLang="ko-KR" dirty="0"/>
              <a:t>(</a:t>
            </a:r>
            <a:r>
              <a:rPr lang="ko-KR" altLang="en-US" dirty="0"/>
              <a:t>배열</a:t>
            </a:r>
            <a:r>
              <a:rPr lang="en-US" altLang="ko-KR" dirty="0"/>
              <a:t>), </a:t>
            </a:r>
            <a:r>
              <a:rPr lang="en-US" altLang="ko-KR" dirty="0" err="1"/>
              <a:t>itco</a:t>
            </a:r>
            <a:r>
              <a:rPr lang="en-US" altLang="ko-KR" dirty="0"/>
              <a:t>(</a:t>
            </a:r>
            <a:r>
              <a:rPr lang="ko-KR" altLang="en-US" dirty="0"/>
              <a:t>컬렉션</a:t>
            </a:r>
            <a:r>
              <a:rPr lang="en-US" altLang="ko-KR" dirty="0"/>
              <a:t>), </a:t>
            </a:r>
            <a:r>
              <a:rPr lang="en-US" altLang="ko-KR" dirty="0" err="1"/>
              <a:t>itli</a:t>
            </a:r>
            <a:r>
              <a:rPr lang="en-US" altLang="ko-KR" dirty="0"/>
              <a:t>(</a:t>
            </a:r>
            <a:r>
              <a:rPr lang="ko-KR" altLang="en-US" dirty="0"/>
              <a:t>리스트</a:t>
            </a:r>
            <a:r>
              <a:rPr lang="en-US" altLang="ko-KR" dirty="0"/>
              <a:t>), </a:t>
            </a:r>
            <a:r>
              <a:rPr lang="en-US" altLang="ko-KR" dirty="0" err="1"/>
              <a:t>iter</a:t>
            </a:r>
            <a:r>
              <a:rPr lang="en-US" altLang="ko-KR" dirty="0"/>
              <a:t>(</a:t>
            </a:r>
            <a:r>
              <a:rPr lang="en-US" altLang="ko-KR" dirty="0" err="1"/>
              <a:t>for~each</a:t>
            </a:r>
            <a:r>
              <a:rPr lang="en-US" altLang="ko-KR" dirty="0"/>
              <a:t>)</a:t>
            </a:r>
          </a:p>
          <a:p>
            <a:pPr lvl="2">
              <a:lnSpc>
                <a:spcPct val="90000"/>
              </a:lnSpc>
            </a:pPr>
            <a:r>
              <a:rPr lang="en-US" altLang="ko-KR" dirty="0" err="1"/>
              <a:t>System.out.println</a:t>
            </a:r>
            <a:r>
              <a:rPr lang="en-US" altLang="ko-KR" dirty="0"/>
              <a:t>() : </a:t>
            </a:r>
            <a:r>
              <a:rPr lang="en-US" altLang="ko-KR" dirty="0" err="1"/>
              <a:t>sout</a:t>
            </a:r>
            <a:endParaRPr lang="en-US" altLang="ko-KR" dirty="0"/>
          </a:p>
          <a:p>
            <a:pPr lvl="2">
              <a:lnSpc>
                <a:spcPct val="90000"/>
              </a:lnSpc>
            </a:pPr>
            <a:r>
              <a:rPr lang="en-US" altLang="ko-KR" dirty="0" err="1"/>
              <a:t>System.out.printf</a:t>
            </a:r>
            <a:r>
              <a:rPr lang="en-US" altLang="ko-KR" dirty="0"/>
              <a:t>() : </a:t>
            </a:r>
            <a:r>
              <a:rPr lang="en-US" altLang="ko-KR" dirty="0" err="1"/>
              <a:t>souf</a:t>
            </a:r>
            <a:endParaRPr lang="en-US" altLang="ko-KR" dirty="0"/>
          </a:p>
          <a:p>
            <a:pPr lvl="2">
              <a:lnSpc>
                <a:spcPct val="90000"/>
              </a:lnSpc>
            </a:pPr>
            <a:r>
              <a:rPr lang="en-US" altLang="ko-KR" dirty="0"/>
              <a:t>If ( ... == null) { ... }: </a:t>
            </a:r>
            <a:r>
              <a:rPr lang="en-US" altLang="ko-KR" dirty="0" err="1"/>
              <a:t>ifn</a:t>
            </a:r>
            <a:endParaRPr lang="en-US" altLang="ko-KR" dirty="0"/>
          </a:p>
          <a:p>
            <a:pPr lvl="1">
              <a:lnSpc>
                <a:spcPct val="90000"/>
              </a:lnSpc>
            </a:pPr>
            <a:endParaRPr lang="en-US" altLang="ko-KR" dirty="0"/>
          </a:p>
          <a:p>
            <a:pPr lvl="1">
              <a:lnSpc>
                <a:spcPct val="90000"/>
              </a:lnSpc>
            </a:pPr>
            <a:r>
              <a:rPr lang="ko-KR" altLang="en-US" dirty="0" err="1"/>
              <a:t>코틀린</a:t>
            </a:r>
            <a:endParaRPr lang="en-US" altLang="ko-KR" dirty="0"/>
          </a:p>
          <a:p>
            <a:pPr lvl="2">
              <a:lnSpc>
                <a:spcPct val="90000"/>
              </a:lnSpc>
            </a:pPr>
            <a:r>
              <a:rPr lang="ko-KR" altLang="en-US" dirty="0"/>
              <a:t>메인 함수 정의 </a:t>
            </a:r>
            <a:r>
              <a:rPr lang="en-US" altLang="ko-KR" dirty="0"/>
              <a:t>: main</a:t>
            </a:r>
          </a:p>
          <a:p>
            <a:pPr lvl="2">
              <a:lnSpc>
                <a:spcPct val="90000"/>
              </a:lnSpc>
            </a:pPr>
            <a:r>
              <a:rPr lang="ko-KR" altLang="en-US" dirty="0" err="1"/>
              <a:t>반복문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iter</a:t>
            </a:r>
            <a:r>
              <a:rPr lang="en-US" altLang="ko-KR" dirty="0"/>
              <a:t>(</a:t>
            </a:r>
            <a:r>
              <a:rPr lang="en-US" altLang="ko-KR" dirty="0" err="1"/>
              <a:t>for~each</a:t>
            </a:r>
            <a:r>
              <a:rPr lang="en-US" altLang="ko-KR" dirty="0"/>
              <a:t>)</a:t>
            </a:r>
          </a:p>
          <a:p>
            <a:pPr lvl="2">
              <a:lnSpc>
                <a:spcPct val="90000"/>
              </a:lnSpc>
            </a:pPr>
            <a:r>
              <a:rPr lang="en-US" altLang="ko-KR" dirty="0" err="1"/>
              <a:t>println</a:t>
            </a:r>
            <a:r>
              <a:rPr lang="en-US" altLang="ko-KR" dirty="0"/>
              <a:t>() : </a:t>
            </a:r>
            <a:r>
              <a:rPr lang="en-US" altLang="ko-KR" dirty="0" err="1"/>
              <a:t>sout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92805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Hello</a:t>
            </a:r>
            <a:r>
              <a:rPr lang="ko-KR" altLang="en-US" dirty="0">
                <a:solidFill>
                  <a:srgbClr val="FF0000"/>
                </a:solidFill>
              </a:rPr>
              <a:t> 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프로젝트 생성</a:t>
            </a:r>
          </a:p>
        </p:txBody>
      </p:sp>
      <p:pic>
        <p:nvPicPr>
          <p:cNvPr id="7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998" y="1057759"/>
            <a:ext cx="6182952" cy="51435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936164" y="1417799"/>
            <a:ext cx="648072" cy="2880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431780" y="3073983"/>
            <a:ext cx="771296" cy="21602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8" idx="2"/>
            <a:endCxn id="9" idx="0"/>
          </p:cNvCxnSpPr>
          <p:nvPr/>
        </p:nvCxnSpPr>
        <p:spPr>
          <a:xfrm flipH="1">
            <a:off x="5817428" y="1705831"/>
            <a:ext cx="2442772" cy="136815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202329" y="2425067"/>
            <a:ext cx="1835759" cy="110799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</a:rPr>
              <a:t>추후에 </a:t>
            </a:r>
            <a:r>
              <a:rPr lang="en-US" altLang="ko-KR" sz="1100" dirty="0">
                <a:solidFill>
                  <a:srgbClr val="FF0000"/>
                </a:solidFill>
              </a:rPr>
              <a:t>Project SDK</a:t>
            </a:r>
            <a:r>
              <a:rPr lang="ko-KR" altLang="en-US" sz="1100" dirty="0">
                <a:solidFill>
                  <a:srgbClr val="FF0000"/>
                </a:solidFill>
              </a:rPr>
              <a:t>가</a:t>
            </a:r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ko-KR" altLang="en-US" sz="1100" dirty="0">
                <a:solidFill>
                  <a:srgbClr val="FF0000"/>
                </a:solidFill>
              </a:rPr>
              <a:t>설정되어 있지 않을 경우</a:t>
            </a:r>
            <a:endParaRPr lang="en-US" altLang="ko-KR" sz="1100" dirty="0">
              <a:solidFill>
                <a:srgbClr val="FF0000"/>
              </a:solidFill>
            </a:endParaRPr>
          </a:p>
          <a:p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en-US" altLang="ko-KR" sz="1100" dirty="0">
                <a:solidFill>
                  <a:srgbClr val="FF0000"/>
                </a:solidFill>
              </a:rPr>
              <a:t>File &gt; Project Structure</a:t>
            </a:r>
          </a:p>
          <a:p>
            <a:r>
              <a:rPr lang="ko-KR" altLang="en-US" sz="1100" dirty="0">
                <a:solidFill>
                  <a:srgbClr val="FF0000"/>
                </a:solidFill>
              </a:rPr>
              <a:t>선택하면 나타나는</a:t>
            </a:r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ko-KR" altLang="en-US" sz="1100" dirty="0">
                <a:solidFill>
                  <a:srgbClr val="FF0000"/>
                </a:solidFill>
              </a:rPr>
              <a:t>다이어로그에서 설정 가능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539552" y="3377507"/>
            <a:ext cx="2267067" cy="2724290"/>
            <a:chOff x="971844" y="1671744"/>
            <a:chExt cx="2267067" cy="272429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844" y="1671744"/>
              <a:ext cx="2267067" cy="272429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1241777" y="3395156"/>
              <a:ext cx="1591734" cy="352755"/>
            </a:xfrm>
            <a:prstGeom prst="round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66212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54" y="1342223"/>
            <a:ext cx="6121715" cy="28195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</a:t>
            </a:r>
            <a:r>
              <a:rPr lang="ko-KR" altLang="en-US" dirty="0"/>
              <a:t> 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프로젝트 생성</a:t>
            </a:r>
          </a:p>
          <a:p>
            <a:endParaRPr lang="ko-KR" altLang="en-US" dirty="0"/>
          </a:p>
        </p:txBody>
      </p:sp>
      <p:pic>
        <p:nvPicPr>
          <p:cNvPr id="5" name="내용 개체 틀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200"/>
          <a:stretch/>
        </p:blipFill>
        <p:spPr>
          <a:xfrm>
            <a:off x="1411111" y="3088342"/>
            <a:ext cx="6571836" cy="1161923"/>
          </a:xfrm>
          <a:prstGeom prst="rect">
            <a:avLst/>
          </a:prstGeom>
        </p:spPr>
      </p:pic>
      <p:pic>
        <p:nvPicPr>
          <p:cNvPr id="6" name="내용 개체 틀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062"/>
          <a:stretch/>
        </p:blipFill>
        <p:spPr>
          <a:xfrm>
            <a:off x="2035320" y="4250265"/>
            <a:ext cx="6359674" cy="127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937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</a:t>
            </a:r>
            <a:r>
              <a:rPr lang="ko-KR" altLang="en-US" dirty="0"/>
              <a:t> 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모듈 생성</a:t>
            </a:r>
          </a:p>
          <a:p>
            <a:endParaRPr lang="ko-KR" altLang="en-US" dirty="0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07" y="1349152"/>
            <a:ext cx="6105525" cy="36195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05014" y="2357264"/>
            <a:ext cx="648072" cy="21602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13126" y="2491839"/>
            <a:ext cx="504056" cy="21602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549430" y="2465276"/>
            <a:ext cx="504056" cy="21602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꺾인 연결선 7"/>
          <p:cNvCxnSpPr>
            <a:endCxn id="6" idx="1"/>
          </p:cNvCxnSpPr>
          <p:nvPr/>
        </p:nvCxnSpPr>
        <p:spPr>
          <a:xfrm>
            <a:off x="1453086" y="2491839"/>
            <a:ext cx="360040" cy="108012"/>
          </a:xfrm>
          <a:prstGeom prst="bentConnector3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6" idx="3"/>
            <a:endCxn id="7" idx="1"/>
          </p:cNvCxnSpPr>
          <p:nvPr/>
        </p:nvCxnSpPr>
        <p:spPr>
          <a:xfrm flipV="1">
            <a:off x="2317182" y="2573288"/>
            <a:ext cx="2232248" cy="2656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3754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</a:t>
            </a:r>
            <a:r>
              <a:rPr lang="ko-KR" altLang="en-US" dirty="0"/>
              <a:t> 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모듈 생성</a:t>
            </a:r>
          </a:p>
          <a:p>
            <a:endParaRPr lang="ko-KR" altLang="en-US" dirty="0"/>
          </a:p>
        </p:txBody>
      </p:sp>
      <p:pic>
        <p:nvPicPr>
          <p:cNvPr id="5" name="내용 개체 틀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21"/>
          <a:stretch/>
        </p:blipFill>
        <p:spPr>
          <a:xfrm>
            <a:off x="587022" y="1360441"/>
            <a:ext cx="5448664" cy="2483426"/>
          </a:xfrm>
          <a:prstGeom prst="rect">
            <a:avLst/>
          </a:prstGeom>
        </p:spPr>
      </p:pic>
      <p:pic>
        <p:nvPicPr>
          <p:cNvPr id="6" name="내용 개체 틀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055"/>
          <a:stretch/>
        </p:blipFill>
        <p:spPr>
          <a:xfrm>
            <a:off x="1445740" y="3279487"/>
            <a:ext cx="6438793" cy="1546513"/>
          </a:xfrm>
          <a:prstGeom prst="rect">
            <a:avLst/>
          </a:prstGeom>
        </p:spPr>
      </p:pic>
      <p:pic>
        <p:nvPicPr>
          <p:cNvPr id="7" name="내용 개체 틀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532" y="3580953"/>
            <a:ext cx="3286125" cy="268605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5236892" y="4969407"/>
            <a:ext cx="864096" cy="42852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8424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</a:t>
            </a:r>
            <a:r>
              <a:rPr lang="ko-KR" altLang="en-US" dirty="0"/>
              <a:t> 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Hello </a:t>
            </a:r>
            <a:r>
              <a:rPr lang="ko-KR" altLang="en-US" dirty="0"/>
              <a:t>프로그램 클래스 생성과 소스 코드 편집 </a:t>
            </a:r>
            <a:r>
              <a:rPr lang="en-US" altLang="ko-KR" dirty="0"/>
              <a:t>- 1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21" y="2105814"/>
            <a:ext cx="5305425" cy="5048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21" y="3063863"/>
            <a:ext cx="3305175" cy="12858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21" y="4725704"/>
            <a:ext cx="1943100" cy="752475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915075" y="1351601"/>
            <a:ext cx="2519288" cy="916266"/>
            <a:chOff x="5499297" y="4203045"/>
            <a:chExt cx="2573799" cy="981904"/>
          </a:xfrm>
        </p:grpSpPr>
        <p:sp>
          <p:nvSpPr>
            <p:cNvPr id="8" name="설명선 1 7"/>
            <p:cNvSpPr/>
            <p:nvPr/>
          </p:nvSpPr>
          <p:spPr>
            <a:xfrm>
              <a:off x="5499297" y="4203045"/>
              <a:ext cx="2573799" cy="981904"/>
            </a:xfrm>
            <a:prstGeom prst="borderCallout1">
              <a:avLst>
                <a:gd name="adj1" fmla="val 51058"/>
                <a:gd name="adj2" fmla="val -430"/>
                <a:gd name="adj3" fmla="val 112500"/>
                <a:gd name="adj4" fmla="val -38333"/>
              </a:avLst>
            </a:prstGeom>
            <a:solidFill>
              <a:srgbClr val="FF0000">
                <a:alpha val="2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70496" y="4278498"/>
              <a:ext cx="224292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chap01 </a:t>
              </a:r>
              <a:r>
                <a:rPr lang="ko-KR" altLang="en-US" sz="1100" dirty="0"/>
                <a:t>모듈 아래의 </a:t>
              </a:r>
              <a:r>
                <a:rPr lang="en-US" altLang="ko-KR" sz="1100" dirty="0" err="1"/>
                <a:t>src</a:t>
              </a:r>
              <a:r>
                <a:rPr lang="ko-KR" altLang="en-US" sz="1100" dirty="0"/>
                <a:t>폴더에서</a:t>
              </a:r>
              <a:endParaRPr lang="en-US" altLang="ko-KR" sz="1100" dirty="0"/>
            </a:p>
            <a:p>
              <a:r>
                <a:rPr lang="ko-KR" altLang="en-US" sz="1100" dirty="0"/>
                <a:t>마우스 오른쪽 버튼 클릭</a:t>
              </a:r>
              <a:endParaRPr lang="en-US" altLang="ko-KR" sz="1100" dirty="0"/>
            </a:p>
            <a:p>
              <a:r>
                <a:rPr lang="ko-KR" altLang="ko-KR" sz="1100" dirty="0"/>
                <a:t>→</a:t>
              </a:r>
              <a:r>
                <a:rPr lang="en-US" altLang="ko-KR" sz="1100" dirty="0"/>
                <a:t> </a:t>
              </a:r>
              <a:r>
                <a:rPr lang="ko-KR" altLang="en-US" sz="1100" dirty="0"/>
                <a:t>나타나는 메뉴의 </a:t>
              </a:r>
              <a:r>
                <a:rPr lang="en-US" altLang="ko-KR" sz="1100" dirty="0"/>
                <a:t>New</a:t>
              </a:r>
            </a:p>
            <a:p>
              <a:r>
                <a:rPr lang="ko-KR" altLang="ko-KR" sz="1100" dirty="0"/>
                <a:t>→</a:t>
              </a:r>
              <a:r>
                <a:rPr lang="en-US" altLang="ko-KR" sz="1100" dirty="0"/>
                <a:t> Java Class </a:t>
              </a:r>
              <a:r>
                <a:rPr lang="ko-KR" altLang="en-US" sz="1100" dirty="0"/>
                <a:t>선택</a:t>
              </a:r>
            </a:p>
          </p:txBody>
        </p:sp>
      </p:grpSp>
      <p:sp>
        <p:nvSpPr>
          <p:cNvPr id="10" name="아래쪽 화살표 9"/>
          <p:cNvSpPr/>
          <p:nvPr/>
        </p:nvSpPr>
        <p:spPr>
          <a:xfrm>
            <a:off x="2368221" y="2704562"/>
            <a:ext cx="187099" cy="232249"/>
          </a:xfrm>
          <a:prstGeom prst="downArrow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아래쪽 화살표 10"/>
          <p:cNvSpPr/>
          <p:nvPr/>
        </p:nvSpPr>
        <p:spPr>
          <a:xfrm>
            <a:off x="1346429" y="4421596"/>
            <a:ext cx="187099" cy="232249"/>
          </a:xfrm>
          <a:prstGeom prst="downArrow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32984" y="4940934"/>
            <a:ext cx="1058431" cy="27699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shift + Enter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4672115" y="4963441"/>
            <a:ext cx="1877437" cy="27699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psv</a:t>
            </a:r>
            <a:r>
              <a:rPr lang="en-US" altLang="ko-KR" sz="1200" dirty="0"/>
              <a:t> </a:t>
            </a:r>
            <a:r>
              <a:rPr lang="ko-KR" altLang="en-US" sz="1200" dirty="0"/>
              <a:t>혹은 </a:t>
            </a:r>
            <a:r>
              <a:rPr lang="en-US" altLang="ko-KR" sz="1200" dirty="0" err="1"/>
              <a:t>psvm</a:t>
            </a:r>
            <a:r>
              <a:rPr lang="ko-KR" altLang="en-US" sz="1200" dirty="0"/>
              <a:t>을 타이핑</a:t>
            </a:r>
          </a:p>
        </p:txBody>
      </p:sp>
      <p:sp>
        <p:nvSpPr>
          <p:cNvPr id="14" name="오른쪽 화살표 13"/>
          <p:cNvSpPr/>
          <p:nvPr/>
        </p:nvSpPr>
        <p:spPr>
          <a:xfrm>
            <a:off x="2535081" y="5010183"/>
            <a:ext cx="173490" cy="138500"/>
          </a:xfrm>
          <a:prstGeom prst="rightArrow">
            <a:avLst/>
          </a:prstGeom>
          <a:solidFill>
            <a:srgbClr val="FF0000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4273132" y="5010183"/>
            <a:ext cx="173490" cy="138500"/>
          </a:xfrm>
          <a:prstGeom prst="rightArrow">
            <a:avLst/>
          </a:prstGeom>
          <a:solidFill>
            <a:srgbClr val="FF0000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위로 굽은 화살표 16"/>
          <p:cNvSpPr/>
          <p:nvPr/>
        </p:nvSpPr>
        <p:spPr>
          <a:xfrm>
            <a:off x="6730702" y="4851494"/>
            <a:ext cx="382138" cy="254106"/>
          </a:xfrm>
          <a:prstGeom prst="bentUpArrow">
            <a:avLst/>
          </a:prstGeom>
          <a:solidFill>
            <a:srgbClr val="FF0000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674" y="3715794"/>
            <a:ext cx="4657725" cy="90487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459536" y="3049281"/>
            <a:ext cx="542456" cy="27699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Enter</a:t>
            </a:r>
            <a:endParaRPr lang="ko-KR" altLang="en-US" sz="1200" dirty="0"/>
          </a:p>
        </p:txBody>
      </p:sp>
      <p:sp>
        <p:nvSpPr>
          <p:cNvPr id="20" name="위쪽 화살표 19"/>
          <p:cNvSpPr/>
          <p:nvPr/>
        </p:nvSpPr>
        <p:spPr>
          <a:xfrm>
            <a:off x="6642053" y="2696009"/>
            <a:ext cx="177421" cy="210047"/>
          </a:xfrm>
          <a:prstGeom prst="upArrow">
            <a:avLst/>
          </a:prstGeom>
          <a:solidFill>
            <a:srgbClr val="FF0000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위쪽 화살표 20"/>
          <p:cNvSpPr/>
          <p:nvPr/>
        </p:nvSpPr>
        <p:spPr>
          <a:xfrm>
            <a:off x="6642053" y="3425684"/>
            <a:ext cx="177421" cy="210047"/>
          </a:xfrm>
          <a:prstGeom prst="upArrow">
            <a:avLst/>
          </a:prstGeom>
          <a:solidFill>
            <a:srgbClr val="FF0000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161" y="1486969"/>
            <a:ext cx="3476625" cy="100012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672115" y="5316353"/>
            <a:ext cx="2873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psvm</a:t>
            </a:r>
            <a:r>
              <a:rPr lang="ko-KR" altLang="en-US" sz="1200" dirty="0"/>
              <a:t>은 </a:t>
            </a:r>
            <a:r>
              <a:rPr lang="en-US" altLang="ko-KR" sz="1200" dirty="0"/>
              <a:t>public static void main</a:t>
            </a:r>
            <a:r>
              <a:rPr lang="ko-KR" altLang="en-US" sz="1200" dirty="0"/>
              <a:t>의 약어</a:t>
            </a:r>
          </a:p>
        </p:txBody>
      </p:sp>
    </p:spTree>
    <p:extLst>
      <p:ext uri="{BB962C8B-B14F-4D97-AF65-F5344CB8AC3E}">
        <p14:creationId xmlns:p14="http://schemas.microsoft.com/office/powerpoint/2010/main" val="5083669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</a:t>
            </a:r>
            <a:r>
              <a:rPr lang="ko-KR" altLang="en-US" dirty="0"/>
              <a:t> 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Hello </a:t>
            </a:r>
            <a:r>
              <a:rPr lang="ko-KR" altLang="en-US" dirty="0"/>
              <a:t>프로그램 클래스 생성과 소스 코드 편집 </a:t>
            </a:r>
            <a:r>
              <a:rPr lang="en-US" altLang="ko-KR" dirty="0"/>
              <a:t>- 2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1403232"/>
            <a:ext cx="3476625" cy="1000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90494" y="3045642"/>
            <a:ext cx="2021707" cy="27699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3</a:t>
            </a:r>
            <a:r>
              <a:rPr lang="ko-KR" altLang="en-US" sz="1200" dirty="0"/>
              <a:t>번 행에서 </a:t>
            </a:r>
            <a:r>
              <a:rPr lang="en-US" altLang="ko-KR" sz="1200" dirty="0" err="1"/>
              <a:t>sout</a:t>
            </a:r>
            <a:r>
              <a:rPr lang="ko-KR" altLang="en-US" sz="1200" dirty="0"/>
              <a:t>를 타이핑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" y="3996046"/>
            <a:ext cx="5295900" cy="1571625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>
            <a:off x="2214248" y="2641207"/>
            <a:ext cx="187099" cy="232249"/>
          </a:xfrm>
          <a:prstGeom prst="downArrow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아래쪽 화살표 7"/>
          <p:cNvSpPr/>
          <p:nvPr/>
        </p:nvSpPr>
        <p:spPr>
          <a:xfrm>
            <a:off x="2214247" y="3517534"/>
            <a:ext cx="187099" cy="232249"/>
          </a:xfrm>
          <a:prstGeom prst="downArrow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767931" y="4643358"/>
            <a:ext cx="542456" cy="27699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Enter</a:t>
            </a:r>
            <a:endParaRPr lang="ko-KR" altLang="en-US" sz="1200" dirty="0"/>
          </a:p>
        </p:txBody>
      </p:sp>
      <p:sp>
        <p:nvSpPr>
          <p:cNvPr id="10" name="오른쪽 화살표 9"/>
          <p:cNvSpPr/>
          <p:nvPr/>
        </p:nvSpPr>
        <p:spPr>
          <a:xfrm>
            <a:off x="6224161" y="4712607"/>
            <a:ext cx="173490" cy="138500"/>
          </a:xfrm>
          <a:prstGeom prst="rightArrow">
            <a:avLst/>
          </a:prstGeom>
          <a:solidFill>
            <a:srgbClr val="FF0000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위쪽 화살표 10"/>
          <p:cNvSpPr/>
          <p:nvPr/>
        </p:nvSpPr>
        <p:spPr>
          <a:xfrm>
            <a:off x="6951133" y="4212496"/>
            <a:ext cx="177421" cy="210047"/>
          </a:xfrm>
          <a:prstGeom prst="upArrow">
            <a:avLst/>
          </a:prstGeom>
          <a:solidFill>
            <a:srgbClr val="FF0000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533" y="3133794"/>
            <a:ext cx="3505200" cy="10001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533" y="1458748"/>
            <a:ext cx="3495675" cy="1009650"/>
          </a:xfrm>
          <a:prstGeom prst="rect">
            <a:avLst/>
          </a:prstGeom>
        </p:spPr>
      </p:pic>
      <p:sp>
        <p:nvSpPr>
          <p:cNvPr id="14" name="위쪽 화살표 13"/>
          <p:cNvSpPr/>
          <p:nvPr/>
        </p:nvSpPr>
        <p:spPr>
          <a:xfrm>
            <a:off x="6951133" y="2618094"/>
            <a:ext cx="177421" cy="210047"/>
          </a:xfrm>
          <a:prstGeom prst="upArrow">
            <a:avLst/>
          </a:prstGeom>
          <a:solidFill>
            <a:srgbClr val="FF0000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931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자바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역사</a:t>
            </a:r>
            <a:endParaRPr lang="en-US" altLang="ko-KR" dirty="0"/>
          </a:p>
          <a:p>
            <a:pPr lvl="1"/>
            <a:r>
              <a:rPr lang="ko-KR" altLang="en-US" dirty="0" err="1"/>
              <a:t>선마이크로시스템즈</a:t>
            </a:r>
            <a:r>
              <a:rPr lang="en-US" altLang="ko-KR" dirty="0"/>
              <a:t>(Sun Microsystems)</a:t>
            </a:r>
            <a:r>
              <a:rPr lang="ko-KR" altLang="en-US" dirty="0"/>
              <a:t>의 제임스 고슬링</a:t>
            </a:r>
            <a:r>
              <a:rPr lang="en-US" altLang="ko-KR" dirty="0"/>
              <a:t>(James Gosling)</a:t>
            </a:r>
            <a:endParaRPr lang="ko-KR" altLang="en-US" dirty="0"/>
          </a:p>
          <a:p>
            <a:pPr lvl="1"/>
            <a:r>
              <a:rPr lang="ko-KR" altLang="en-US" dirty="0"/>
              <a:t>자바의 전신은 </a:t>
            </a:r>
            <a:r>
              <a:rPr lang="en-US" altLang="ko-KR" dirty="0"/>
              <a:t>1991</a:t>
            </a:r>
            <a:r>
              <a:rPr lang="ko-KR" altLang="en-US" dirty="0"/>
              <a:t>년 그린 프로젝트</a:t>
            </a:r>
            <a:r>
              <a:rPr lang="en-US" altLang="ko-KR" dirty="0"/>
              <a:t>(Green Project)</a:t>
            </a:r>
            <a:r>
              <a:rPr lang="ko-KR" altLang="en-US" dirty="0"/>
              <a:t>로 탄생한 객체 지향 언어인 오크</a:t>
            </a:r>
            <a:r>
              <a:rPr lang="en-US" altLang="ko-KR" dirty="0"/>
              <a:t>(Oak)</a:t>
            </a:r>
            <a:endParaRPr lang="ko-KR" altLang="en-US" dirty="0"/>
          </a:p>
          <a:p>
            <a:pPr lvl="1"/>
            <a:r>
              <a:rPr lang="en-US" altLang="ko-KR" dirty="0"/>
              <a:t>1993</a:t>
            </a:r>
            <a:r>
              <a:rPr lang="ko-KR" altLang="en-US" dirty="0"/>
              <a:t>년 인터넷과 웹이 엄청난 속도로 발전</a:t>
            </a:r>
          </a:p>
          <a:p>
            <a:pPr lvl="1"/>
            <a:r>
              <a:rPr lang="ko-KR" altLang="en-US" dirty="0"/>
              <a:t>인터넷 환경에 적합하도록 오크를 새롭게 설계한 후 </a:t>
            </a:r>
            <a:r>
              <a:rPr lang="en-US" altLang="ko-KR" dirty="0"/>
              <a:t>1995</a:t>
            </a:r>
            <a:r>
              <a:rPr lang="ko-KR" altLang="en-US" dirty="0"/>
              <a:t>년 </a:t>
            </a:r>
            <a:r>
              <a:rPr lang="en-US" altLang="ko-KR" dirty="0"/>
              <a:t>Java</a:t>
            </a:r>
            <a:r>
              <a:rPr lang="ko-KR" altLang="en-US" dirty="0"/>
              <a:t>라는 이름으로 발표</a:t>
            </a:r>
          </a:p>
          <a:p>
            <a:pPr lvl="1"/>
            <a:r>
              <a:rPr lang="en-US" altLang="ko-KR" dirty="0"/>
              <a:t>1996</a:t>
            </a:r>
            <a:r>
              <a:rPr lang="ko-KR" altLang="en-US" dirty="0"/>
              <a:t>년 자바 </a:t>
            </a:r>
            <a:r>
              <a:rPr lang="en-US" altLang="ko-KR" dirty="0"/>
              <a:t>1.0</a:t>
            </a:r>
            <a:r>
              <a:rPr lang="ko-KR" altLang="en-US" dirty="0"/>
              <a:t>을 발표</a:t>
            </a:r>
            <a:endParaRPr lang="en-US" altLang="ko-KR" dirty="0"/>
          </a:p>
          <a:p>
            <a:pPr lvl="1"/>
            <a:r>
              <a:rPr lang="ko-KR" altLang="en-US" dirty="0"/>
              <a:t>자바 </a:t>
            </a:r>
            <a:r>
              <a:rPr lang="en-US" altLang="ko-KR" dirty="0"/>
              <a:t>1.2~1.4</a:t>
            </a:r>
            <a:r>
              <a:rPr lang="ko-KR" altLang="en-US" dirty="0"/>
              <a:t>를 자바 </a:t>
            </a:r>
            <a:r>
              <a:rPr lang="en-US" altLang="ko-KR" dirty="0"/>
              <a:t>2</a:t>
            </a:r>
            <a:r>
              <a:rPr lang="ko-KR" altLang="en-US" dirty="0"/>
              <a:t>라고도 하는데</a:t>
            </a:r>
            <a:r>
              <a:rPr lang="en-US" altLang="ko-KR" dirty="0"/>
              <a:t>, </a:t>
            </a:r>
            <a:r>
              <a:rPr lang="ko-KR" altLang="en-US" dirty="0"/>
              <a:t>자바 </a:t>
            </a:r>
            <a:r>
              <a:rPr lang="en-US" altLang="ko-KR" dirty="0"/>
              <a:t>1.5</a:t>
            </a:r>
            <a:r>
              <a:rPr lang="ko-KR" altLang="en-US" dirty="0"/>
              <a:t>부터는 </a:t>
            </a:r>
            <a:r>
              <a:rPr lang="en-US" altLang="ko-KR" dirty="0"/>
              <a:t>1</a:t>
            </a:r>
            <a:r>
              <a:rPr lang="ko-KR" altLang="en-US" dirty="0"/>
              <a:t>을 빼고 단순하게 자바 </a:t>
            </a:r>
            <a:r>
              <a:rPr lang="en-US" altLang="ko-KR" dirty="0"/>
              <a:t>5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자바 </a:t>
            </a:r>
            <a:r>
              <a:rPr lang="en-US" altLang="ko-KR" dirty="0"/>
              <a:t>1.6</a:t>
            </a:r>
            <a:r>
              <a:rPr lang="ko-KR" altLang="en-US" dirty="0"/>
              <a:t>은 자바 </a:t>
            </a:r>
            <a:r>
              <a:rPr lang="en-US" altLang="ko-KR" dirty="0"/>
              <a:t>6 </a:t>
            </a:r>
            <a:r>
              <a:rPr lang="ko-KR" altLang="en-US" dirty="0"/>
              <a:t>등으로 지칭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85" y="3494606"/>
            <a:ext cx="7855354" cy="4445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잉크 7"/>
              <p14:cNvContentPartPr/>
              <p14:nvPr/>
            </p14:nvContentPartPr>
            <p14:xfrm>
              <a:off x="5823000" y="3930480"/>
              <a:ext cx="360" cy="36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07160" y="3867120"/>
                <a:ext cx="32040" cy="12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95030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</a:t>
            </a:r>
            <a:r>
              <a:rPr lang="ko-KR" altLang="en-US" dirty="0"/>
              <a:t> 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Hello </a:t>
            </a:r>
            <a:r>
              <a:rPr lang="ko-KR" altLang="en-US" dirty="0"/>
              <a:t>프로그램 실행하기</a:t>
            </a:r>
            <a:endParaRPr lang="en-US" altLang="ko-KR" dirty="0"/>
          </a:p>
          <a:p>
            <a:pPr lvl="1"/>
            <a:r>
              <a:rPr lang="en-US" altLang="ko-KR" dirty="0"/>
              <a:t>Ctrl + </a:t>
            </a:r>
            <a:r>
              <a:rPr lang="en-US" altLang="ko-KR" dirty="0" err="1"/>
              <a:t>Shfit</a:t>
            </a:r>
            <a:r>
              <a:rPr lang="en-US" altLang="ko-KR" dirty="0"/>
              <a:t> + F10</a:t>
            </a:r>
            <a:r>
              <a:rPr lang="ko-KR" altLang="en-US" dirty="0"/>
              <a:t>을 누르면 좌측 하단에 다음과 같은 실행 결과가 나타남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그리고 우측 상단</a:t>
            </a:r>
            <a:r>
              <a:rPr lang="en-US" altLang="ko-KR" dirty="0"/>
              <a:t>(configuration selector)</a:t>
            </a:r>
            <a:r>
              <a:rPr lang="ko-KR" altLang="en-US" dirty="0"/>
              <a:t>에 다음과 같이 </a:t>
            </a:r>
            <a:r>
              <a:rPr lang="en-US" altLang="ko-KR" dirty="0"/>
              <a:t>Hello</a:t>
            </a:r>
            <a:r>
              <a:rPr lang="ko-KR" altLang="en-US" dirty="0"/>
              <a:t>가 나타남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28" y="1662753"/>
            <a:ext cx="2943225" cy="8477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28" y="3168853"/>
            <a:ext cx="2714625" cy="11715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197492" y="3610623"/>
            <a:ext cx="788359" cy="35252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444932" y="1994513"/>
            <a:ext cx="972999" cy="24031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0722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</a:t>
            </a:r>
            <a:r>
              <a:rPr lang="ko-KR" altLang="en-US"/>
              <a:t> 프로그래밍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패키지 생성하기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1"/>
          <a:stretch/>
        </p:blipFill>
        <p:spPr>
          <a:xfrm>
            <a:off x="630041" y="2224645"/>
            <a:ext cx="5275907" cy="1304925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083150" y="1308379"/>
            <a:ext cx="2519288" cy="916266"/>
            <a:chOff x="5499297" y="4203045"/>
            <a:chExt cx="2573799" cy="981904"/>
          </a:xfrm>
        </p:grpSpPr>
        <p:sp>
          <p:nvSpPr>
            <p:cNvPr id="6" name="설명선 1 5"/>
            <p:cNvSpPr/>
            <p:nvPr/>
          </p:nvSpPr>
          <p:spPr>
            <a:xfrm>
              <a:off x="5499297" y="4203045"/>
              <a:ext cx="2573799" cy="981904"/>
            </a:xfrm>
            <a:prstGeom prst="borderCallout1">
              <a:avLst>
                <a:gd name="adj1" fmla="val 51058"/>
                <a:gd name="adj2" fmla="val -430"/>
                <a:gd name="adj3" fmla="val 112500"/>
                <a:gd name="adj4" fmla="val -38333"/>
              </a:avLst>
            </a:prstGeom>
            <a:solidFill>
              <a:srgbClr val="FF0000">
                <a:alpha val="20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70496" y="4278498"/>
              <a:ext cx="2291453" cy="8245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chap01 </a:t>
              </a:r>
              <a:r>
                <a:rPr lang="ko-KR" altLang="en-US" sz="1100" dirty="0"/>
                <a:t>모듈 아래의 </a:t>
              </a:r>
              <a:r>
                <a:rPr lang="en-US" altLang="ko-KR" sz="1100" dirty="0" err="1"/>
                <a:t>src</a:t>
              </a:r>
              <a:r>
                <a:rPr lang="ko-KR" altLang="en-US" sz="1100" dirty="0"/>
                <a:t>폴더에서</a:t>
              </a:r>
              <a:endParaRPr lang="en-US" altLang="ko-KR" sz="1100" dirty="0"/>
            </a:p>
            <a:p>
              <a:r>
                <a:rPr lang="ko-KR" altLang="en-US" sz="1100" dirty="0"/>
                <a:t>마우스 오른쪽 버튼 클릭</a:t>
              </a:r>
              <a:endParaRPr lang="en-US" altLang="ko-KR" sz="1100" dirty="0"/>
            </a:p>
            <a:p>
              <a:r>
                <a:rPr lang="ko-KR" altLang="ko-KR" sz="1100" dirty="0"/>
                <a:t>→</a:t>
              </a:r>
              <a:r>
                <a:rPr lang="en-US" altLang="ko-KR" sz="1100" dirty="0"/>
                <a:t> </a:t>
              </a:r>
              <a:r>
                <a:rPr lang="ko-KR" altLang="en-US" sz="1100" dirty="0"/>
                <a:t>나타나는 메뉴의 </a:t>
              </a:r>
              <a:r>
                <a:rPr lang="en-US" altLang="ko-KR" sz="1100" dirty="0"/>
                <a:t>New</a:t>
              </a:r>
            </a:p>
            <a:p>
              <a:r>
                <a:rPr lang="ko-KR" altLang="ko-KR" sz="1100" dirty="0"/>
                <a:t>→</a:t>
              </a:r>
              <a:r>
                <a:rPr lang="en-US" altLang="ko-KR" sz="1100" dirty="0"/>
                <a:t> Package </a:t>
              </a:r>
              <a:r>
                <a:rPr lang="ko-KR" altLang="en-US" sz="1100" dirty="0"/>
                <a:t>선택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41" y="4066450"/>
            <a:ext cx="3952875" cy="1219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393" y="4066450"/>
            <a:ext cx="1638300" cy="1028700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>
            <a:off x="2419379" y="3681825"/>
            <a:ext cx="187099" cy="232249"/>
          </a:xfrm>
          <a:prstGeom prst="downArrow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5225409" y="4537550"/>
            <a:ext cx="173490" cy="138500"/>
          </a:xfrm>
          <a:prstGeom prst="rightArrow">
            <a:avLst/>
          </a:prstGeom>
          <a:solidFill>
            <a:srgbClr val="FF0000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353537" y="4432377"/>
            <a:ext cx="1441502" cy="25372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915316" y="3833915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생성된 패키지</a:t>
            </a:r>
            <a:endParaRPr lang="ko-KR" altLang="en-US" sz="1200" dirty="0"/>
          </a:p>
        </p:txBody>
      </p:sp>
      <p:cxnSp>
        <p:nvCxnSpPr>
          <p:cNvPr id="16" name="직선 화살표 연결선 15"/>
          <p:cNvCxnSpPr>
            <a:stCxn id="12" idx="0"/>
            <a:endCxn id="14" idx="2"/>
          </p:cNvCxnSpPr>
          <p:nvPr/>
        </p:nvCxnSpPr>
        <p:spPr>
          <a:xfrm flipV="1">
            <a:off x="7074288" y="4110914"/>
            <a:ext cx="422277" cy="3214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353537" y="5185780"/>
            <a:ext cx="1734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Hello</a:t>
            </a:r>
            <a:r>
              <a:rPr lang="ko-KR" altLang="en-US" sz="1200" dirty="0"/>
              <a:t>는 패키지 속에</a:t>
            </a:r>
            <a:endParaRPr lang="en-US" altLang="ko-KR" sz="1200" dirty="0"/>
          </a:p>
          <a:p>
            <a:r>
              <a:rPr lang="ko-KR" altLang="en-US" sz="1200" dirty="0"/>
              <a:t>있는 자바 코드가 아님</a:t>
            </a:r>
          </a:p>
        </p:txBody>
      </p:sp>
      <p:cxnSp>
        <p:nvCxnSpPr>
          <p:cNvPr id="17" name="꺾인 연결선 16"/>
          <p:cNvCxnSpPr>
            <a:endCxn id="13" idx="0"/>
          </p:cNvCxnSpPr>
          <p:nvPr/>
        </p:nvCxnSpPr>
        <p:spPr>
          <a:xfrm rot="16200000" flipH="1">
            <a:off x="6866043" y="4830901"/>
            <a:ext cx="404150" cy="305607"/>
          </a:xfrm>
          <a:prstGeom prst="bentConnector3">
            <a:avLst>
              <a:gd name="adj1" fmla="val -160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582277" y="2723776"/>
            <a:ext cx="1885453" cy="938719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패키지 속에 자바 클래스를</a:t>
            </a:r>
            <a:endParaRPr lang="en-US" altLang="ko-KR" sz="1100" dirty="0"/>
          </a:p>
          <a:p>
            <a:r>
              <a:rPr lang="ko-KR" altLang="en-US" sz="1100" dirty="0"/>
              <a:t>생성하려면 패키지에서</a:t>
            </a:r>
            <a:endParaRPr lang="en-US" altLang="ko-KR" sz="1100" dirty="0"/>
          </a:p>
          <a:p>
            <a:r>
              <a:rPr lang="ko-KR" altLang="en-US" sz="1100" dirty="0"/>
              <a:t>마우스 오른쪽 버튼 클릭</a:t>
            </a:r>
            <a:endParaRPr lang="en-US" altLang="ko-KR" sz="1100" dirty="0"/>
          </a:p>
          <a:p>
            <a:r>
              <a:rPr lang="ko-KR" altLang="ko-KR" sz="1100" dirty="0"/>
              <a:t>→</a:t>
            </a:r>
            <a:r>
              <a:rPr lang="en-US" altLang="ko-KR" sz="1100" dirty="0"/>
              <a:t> </a:t>
            </a:r>
            <a:r>
              <a:rPr lang="ko-KR" altLang="en-US" sz="1100" dirty="0"/>
              <a:t>나타나는 메뉴의 </a:t>
            </a:r>
            <a:r>
              <a:rPr lang="en-US" altLang="ko-KR" sz="1100" dirty="0"/>
              <a:t>New</a:t>
            </a:r>
          </a:p>
          <a:p>
            <a:r>
              <a:rPr lang="ko-KR" altLang="ko-KR" sz="1100" dirty="0"/>
              <a:t>→</a:t>
            </a:r>
            <a:r>
              <a:rPr lang="en-US" altLang="ko-KR" sz="1100" dirty="0"/>
              <a:t> Java Class </a:t>
            </a:r>
            <a:r>
              <a:rPr lang="ko-KR" altLang="en-US" sz="1100" dirty="0"/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1073725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버전별</a:t>
            </a:r>
            <a:r>
              <a:rPr lang="ko-KR" altLang="en-US" dirty="0"/>
              <a:t> 특징</a:t>
            </a:r>
          </a:p>
        </p:txBody>
      </p:sp>
      <p:pic>
        <p:nvPicPr>
          <p:cNvPr id="4" name="_x258759192" descr="EMB000014f42d6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462" y="2531030"/>
            <a:ext cx="4155084" cy="368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53530"/>
            <a:ext cx="5296804" cy="271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38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프로그램 점유율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0663" y="4345225"/>
            <a:ext cx="1639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출처</a:t>
            </a:r>
            <a:r>
              <a:rPr lang="en-US" altLang="ko-KR" sz="1200" dirty="0"/>
              <a:t>: www.tiobe.com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53886"/>
            <a:ext cx="7785500" cy="290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940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활용 분야</a:t>
            </a:r>
            <a:endParaRPr lang="en-US" altLang="ko-KR" dirty="0"/>
          </a:p>
          <a:p>
            <a:pPr lvl="1"/>
            <a:r>
              <a:rPr lang="ko-KR" altLang="en-US" dirty="0"/>
              <a:t>웹 애플리케이션은 물론 </a:t>
            </a:r>
            <a:r>
              <a:rPr lang="en-US" altLang="ko-KR" dirty="0"/>
              <a:t>CRM, ERP, SCM </a:t>
            </a:r>
            <a:r>
              <a:rPr lang="ko-KR" altLang="en-US" dirty="0"/>
              <a:t>등 기업용 애플리케이션</a:t>
            </a:r>
            <a:endParaRPr lang="en-US" altLang="ko-KR" dirty="0"/>
          </a:p>
          <a:p>
            <a:pPr lvl="1"/>
            <a:r>
              <a:rPr lang="ko-KR" altLang="en-US" dirty="0"/>
              <a:t>빅데이터</a:t>
            </a:r>
            <a:r>
              <a:rPr lang="en-US" altLang="ko-KR" dirty="0"/>
              <a:t>, </a:t>
            </a:r>
            <a:r>
              <a:rPr lang="ko-KR" altLang="en-US" dirty="0" err="1"/>
              <a:t>클라우드</a:t>
            </a:r>
            <a:r>
              <a:rPr lang="en-US" altLang="ko-KR" dirty="0"/>
              <a:t>, </a:t>
            </a:r>
            <a:r>
              <a:rPr lang="ko-KR" altLang="en-US" dirty="0"/>
              <a:t>소셜</a:t>
            </a:r>
            <a:r>
              <a:rPr lang="en-US" altLang="ko-KR" dirty="0"/>
              <a:t>, </a:t>
            </a:r>
            <a:r>
              <a:rPr lang="ko-KR" altLang="en-US" dirty="0"/>
              <a:t>모바일</a:t>
            </a:r>
            <a:r>
              <a:rPr lang="en-US" altLang="ko-KR" dirty="0"/>
              <a:t>, </a:t>
            </a:r>
            <a:r>
              <a:rPr lang="ko-KR" altLang="en-US" dirty="0" err="1"/>
              <a:t>사물인터넷</a:t>
            </a:r>
            <a:r>
              <a:rPr lang="en-US" altLang="ko-KR" dirty="0"/>
              <a:t> </a:t>
            </a:r>
            <a:r>
              <a:rPr lang="ko-KR" altLang="en-US" dirty="0"/>
              <a:t>등 혁신 기술에서 </a:t>
            </a:r>
            <a:r>
              <a:rPr lang="ko-KR" altLang="en-US" dirty="0" err="1"/>
              <a:t>커넥티드</a:t>
            </a:r>
            <a:r>
              <a:rPr lang="ko-KR" altLang="en-US" dirty="0"/>
              <a:t> 카</a:t>
            </a:r>
            <a:r>
              <a:rPr lang="en-US" altLang="ko-KR" dirty="0"/>
              <a:t>, </a:t>
            </a:r>
            <a:r>
              <a:rPr lang="ko-KR" altLang="en-US" dirty="0"/>
              <a:t>스마트폰 및 비디오 게임까지 일상생활과 업무 환경 전반에 밀접하게 연관</a:t>
            </a:r>
            <a:endParaRPr lang="en-US" altLang="ko-KR" dirty="0"/>
          </a:p>
          <a:p>
            <a:pPr lvl="1"/>
            <a:r>
              <a:rPr lang="ko-KR" altLang="en-US" dirty="0"/>
              <a:t>심지어 전 세계 해양 정보 수집</a:t>
            </a:r>
            <a:r>
              <a:rPr lang="en-US" altLang="ko-KR" dirty="0"/>
              <a:t>, </a:t>
            </a:r>
            <a:r>
              <a:rPr lang="ko-KR" altLang="en-US" dirty="0"/>
              <a:t>인간 두뇌와 </a:t>
            </a:r>
            <a:r>
              <a:rPr lang="ko-KR" altLang="en-US" dirty="0" err="1"/>
              <a:t>근골격계</a:t>
            </a:r>
            <a:r>
              <a:rPr lang="ko-KR" altLang="en-US" dirty="0"/>
              <a:t> 연구 등에도 다양하게 활용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36" y="2533439"/>
            <a:ext cx="2941333" cy="284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51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자바 프로그램 종류</a:t>
            </a:r>
            <a:endParaRPr lang="en-US" altLang="ko-KR" dirty="0"/>
          </a:p>
          <a:p>
            <a:pPr lvl="1"/>
            <a:r>
              <a:rPr lang="ko-KR" altLang="en-US" dirty="0"/>
              <a:t>자바 애플리케이션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자바 애플릿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997" y="1378259"/>
            <a:ext cx="3221848" cy="19543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70" y="4178126"/>
            <a:ext cx="6636118" cy="171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8089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2979</TotalTime>
  <Words>1199</Words>
  <Application>Microsoft Office PowerPoint</Application>
  <PresentationFormat>화면 슬라이드 쇼(4:3)</PresentationFormat>
  <Paragraphs>239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7" baseType="lpstr">
      <vt:lpstr>HY견명조</vt:lpstr>
      <vt:lpstr>HY헤드라인M</vt:lpstr>
      <vt:lpstr>맑은 고딕</vt:lpstr>
      <vt:lpstr>Arial</vt:lpstr>
      <vt:lpstr>Wingdings</vt:lpstr>
      <vt:lpstr>2_Office 테마</vt:lpstr>
      <vt:lpstr>1. 자바 시작하기</vt:lpstr>
      <vt:lpstr>PowerPoint 프레젠테이션</vt:lpstr>
      <vt:lpstr>프로그래밍 언어</vt:lpstr>
      <vt:lpstr>프로그래밍 언어</vt:lpstr>
      <vt:lpstr>자바 소개</vt:lpstr>
      <vt:lpstr>자바 소개</vt:lpstr>
      <vt:lpstr>자바 소개</vt:lpstr>
      <vt:lpstr>자바 소개</vt:lpstr>
      <vt:lpstr>자바 소개</vt:lpstr>
      <vt:lpstr>자바 소개</vt:lpstr>
      <vt:lpstr>자바 가상 머신</vt:lpstr>
      <vt:lpstr>자바 가상 머신</vt:lpstr>
      <vt:lpstr>자바 가상 머신</vt:lpstr>
      <vt:lpstr>자바 가상 머신</vt:lpstr>
      <vt:lpstr>JDK 설치</vt:lpstr>
      <vt:lpstr>JDK 설치</vt:lpstr>
      <vt:lpstr>JDK 설치</vt:lpstr>
      <vt:lpstr>JDK 설치</vt:lpstr>
      <vt:lpstr>JDK 설치</vt:lpstr>
      <vt:lpstr>자바 환경 변수 설정</vt:lpstr>
      <vt:lpstr>자바 환경 변수 설정</vt:lpstr>
      <vt:lpstr>자바 환경 변수 설정</vt:lpstr>
      <vt:lpstr>자바 환경 변수 설정</vt:lpstr>
      <vt:lpstr>통합 개발 환경</vt:lpstr>
      <vt:lpstr>통합 개발 환경</vt:lpstr>
      <vt:lpstr>통합 개발 환경</vt:lpstr>
      <vt:lpstr>통합 개발 환경</vt:lpstr>
      <vt:lpstr>통합 개발 환경</vt:lpstr>
      <vt:lpstr>통합 개발 환경</vt:lpstr>
      <vt:lpstr>통합 개발 환경</vt:lpstr>
      <vt:lpstr>Hello 프로그래밍</vt:lpstr>
      <vt:lpstr>Hello 프로그래밍</vt:lpstr>
      <vt:lpstr>Hello 프로그래밍</vt:lpstr>
      <vt:lpstr>Hello 프로그래밍</vt:lpstr>
      <vt:lpstr>Hello 프로그래밍</vt:lpstr>
      <vt:lpstr>통합 개발 환경</vt:lpstr>
      <vt:lpstr>통합 개발 환경</vt:lpstr>
      <vt:lpstr>통합 개발 환경</vt:lpstr>
      <vt:lpstr>통합 개발 환경</vt:lpstr>
      <vt:lpstr>통합 개발 환경</vt:lpstr>
      <vt:lpstr>통합 개발 환경</vt:lpstr>
      <vt:lpstr>통합 개발 환경</vt:lpstr>
      <vt:lpstr>통합 개발 환경</vt:lpstr>
      <vt:lpstr>Hello 프로그래밍</vt:lpstr>
      <vt:lpstr>Hello 프로그래밍</vt:lpstr>
      <vt:lpstr>Hello 프로그래밍</vt:lpstr>
      <vt:lpstr>Hello 프로그래밍</vt:lpstr>
      <vt:lpstr>Hello 프로그래밍</vt:lpstr>
      <vt:lpstr>Hello 프로그래밍</vt:lpstr>
      <vt:lpstr>Hello 프로그래밍</vt:lpstr>
      <vt:lpstr>Hello 프로그래밍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amiga</dc:creator>
  <cp:lastModifiedBy>Windows 사용자</cp:lastModifiedBy>
  <cp:revision>304</cp:revision>
  <cp:lastPrinted>2020-08-24T07:06:55Z</cp:lastPrinted>
  <dcterms:created xsi:type="dcterms:W3CDTF">2017-01-09T05:29:11Z</dcterms:created>
  <dcterms:modified xsi:type="dcterms:W3CDTF">2022-03-07T04:51:13Z</dcterms:modified>
</cp:coreProperties>
</file>